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84" r:id="rId2"/>
    <p:sldId id="285" r:id="rId3"/>
    <p:sldId id="287" r:id="rId4"/>
    <p:sldId id="286" r:id="rId5"/>
    <p:sldId id="277" r:id="rId6"/>
    <p:sldId id="288" r:id="rId7"/>
    <p:sldId id="289" r:id="rId8"/>
    <p:sldId id="290" r:id="rId9"/>
    <p:sldId id="304" r:id="rId10"/>
    <p:sldId id="305" r:id="rId11"/>
    <p:sldId id="291" r:id="rId12"/>
    <p:sldId id="303" r:id="rId13"/>
    <p:sldId id="302" r:id="rId14"/>
    <p:sldId id="301" r:id="rId15"/>
    <p:sldId id="300" r:id="rId16"/>
    <p:sldId id="299" r:id="rId17"/>
    <p:sldId id="298" r:id="rId18"/>
    <p:sldId id="297" r:id="rId19"/>
    <p:sldId id="296" r:id="rId20"/>
    <p:sldId id="295" r:id="rId21"/>
    <p:sldId id="294" r:id="rId22"/>
    <p:sldId id="293" r:id="rId23"/>
    <p:sldId id="292" r:id="rId24"/>
    <p:sldId id="314" r:id="rId25"/>
    <p:sldId id="276" r:id="rId26"/>
    <p:sldId id="306" r:id="rId27"/>
    <p:sldId id="307" r:id="rId28"/>
    <p:sldId id="308" r:id="rId29"/>
    <p:sldId id="309" r:id="rId30"/>
    <p:sldId id="256" r:id="rId31"/>
    <p:sldId id="270" r:id="rId32"/>
    <p:sldId id="310" r:id="rId33"/>
    <p:sldId id="264" r:id="rId34"/>
    <p:sldId id="275" r:id="rId35"/>
    <p:sldId id="311" r:id="rId36"/>
    <p:sldId id="312" r:id="rId37"/>
    <p:sldId id="266" r:id="rId38"/>
    <p:sldId id="281" r:id="rId39"/>
    <p:sldId id="269" r:id="rId40"/>
    <p:sldId id="282" r:id="rId41"/>
    <p:sldId id="280" r:id="rId42"/>
    <p:sldId id="279" r:id="rId43"/>
    <p:sldId id="267" r:id="rId44"/>
    <p:sldId id="283" r:id="rId45"/>
    <p:sldId id="313" r:id="rId46"/>
    <p:sldId id="274" r:id="rId47"/>
    <p:sldId id="273" r:id="rId48"/>
    <p:sldId id="272" r:id="rId49"/>
    <p:sldId id="260" r:id="rId50"/>
    <p:sldId id="316" r:id="rId51"/>
    <p:sldId id="318" r:id="rId52"/>
    <p:sldId id="317" r:id="rId53"/>
    <p:sldId id="319" r:id="rId54"/>
    <p:sldId id="320" r:id="rId55"/>
    <p:sldId id="258" r:id="rId5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FE9"/>
    <a:srgbClr val="FDE9E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36" autoAdjust="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F0E1E-4B00-4125-8EA8-CA91328A56D3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C01FB-637F-4A00-A92E-AB5C2C9D50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5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C01FB-637F-4A00-A92E-AB5C2C9D5033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09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BD0E-C542-45EB-942E-1D2560C386BA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DCAC-C59F-4D75-B8AD-7F364859762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79988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BD0E-C542-45EB-942E-1D2560C386BA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DCAC-C59F-4D75-B8AD-7F364859762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57518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BD0E-C542-45EB-942E-1D2560C386BA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DCAC-C59F-4D75-B8AD-7F364859762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125210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BD0E-C542-45EB-942E-1D2560C386BA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DCAC-C59F-4D75-B8AD-7F364859762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262288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BD0E-C542-45EB-942E-1D2560C386BA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DCAC-C59F-4D75-B8AD-7F364859762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48147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BD0E-C542-45EB-942E-1D2560C386BA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DCAC-C59F-4D75-B8AD-7F364859762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1270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BD0E-C542-45EB-942E-1D2560C386BA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DCAC-C59F-4D75-B8AD-7F364859762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3518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BD0E-C542-45EB-942E-1D2560C386BA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DCAC-C59F-4D75-B8AD-7F364859762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7554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BD0E-C542-45EB-942E-1D2560C386BA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DCAC-C59F-4D75-B8AD-7F364859762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65638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BD0E-C542-45EB-942E-1D2560C386BA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DCAC-C59F-4D75-B8AD-7F364859762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65627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BD0E-C542-45EB-942E-1D2560C386BA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DCAC-C59F-4D75-B8AD-7F364859762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832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9BD0E-C542-45EB-942E-1D2560C386BA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0DCAC-C59F-4D75-B8AD-7F364859762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467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://www.maxton.com/gallery/max5au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68952" cy="64807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nl-NL" sz="4200" b="1" dirty="0">
                <a:solidFill>
                  <a:schemeClr val="tx1"/>
                </a:solidFill>
              </a:rPr>
              <a:t>Rekenen aan reacties.</a:t>
            </a:r>
          </a:p>
          <a:p>
            <a:pPr algn="l"/>
            <a:endParaRPr lang="nl-NL" sz="1200" dirty="0">
              <a:solidFill>
                <a:schemeClr val="tx1"/>
              </a:solidFill>
            </a:endParaRPr>
          </a:p>
          <a:p>
            <a:pPr algn="l"/>
            <a:r>
              <a:rPr lang="nl-NL" dirty="0">
                <a:solidFill>
                  <a:schemeClr val="bg1"/>
                </a:solidFill>
              </a:rPr>
              <a:t>Bijvoorbeeld: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Hoeveel gram chloor is er nodig om 37,8 gram aluminiumchloride te maken.</a:t>
            </a:r>
          </a:p>
          <a:p>
            <a:pPr algn="l"/>
            <a:endParaRPr lang="nl-NL" dirty="0">
              <a:solidFill>
                <a:schemeClr val="bg1"/>
              </a:solidFill>
            </a:endParaRPr>
          </a:p>
          <a:p>
            <a:pPr algn="l"/>
            <a:endParaRPr lang="nl-NL" dirty="0">
              <a:solidFill>
                <a:schemeClr val="bg1"/>
              </a:solidFill>
            </a:endParaRP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1: 	reactievergelijking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2: 	wat is gegeven, wat wordt gevraagd?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3: 	molverhouding 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4: 	gegeven omrekenen in mol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5: 	hoeveel mol gevraagde stof?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6: 	reken om naar de gevraagde eenheid</a:t>
            </a:r>
          </a:p>
          <a:p>
            <a:pPr algn="l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0299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5345732"/>
                  </p:ext>
                </p:extLst>
              </p:nvPr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DE9EF"/>
                              </a:solidFill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Al    +   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DE9EF"/>
                              </a:solidFill>
                              <a:effectLst/>
                              <a:uLnTx/>
                              <a:uFillTx/>
                            </a:rPr>
                            <a:t>3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kumimoji="0" lang="nl-NL" sz="3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→</m:t>
                              </m:r>
                            </m:oMath>
                          </a14:m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DE9EF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2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</a:t>
                          </a:r>
                          <a:r>
                            <a:rPr kumimoji="0" lang="nl-NL" sz="3000" b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3+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Cl</a:t>
                          </a:r>
                          <a:r>
                            <a:rPr kumimoji="0" lang="nl-NL" sz="3000" b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-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kumimoji="0" lang="nl-NL" sz="3000" b="0" u="none" strike="noStrike" kern="1200" cap="none" spc="0" normalizeH="0" baseline="-2500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solidFill>
                          <a:srgbClr val="FDEFE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</a:t>
                          </a:r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</a:t>
                          </a:r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solidFill>
                          <a:srgbClr val="FDEFE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5345732"/>
                  </p:ext>
                </p:extLst>
              </p:nvPr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35223" t="-10377" r="-186" b="-78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</a:t>
                          </a:r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</a:t>
                          </a:r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solidFill>
                          <a:srgbClr val="FDEFE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hthoek 7"/>
          <p:cNvSpPr/>
          <p:nvPr/>
        </p:nvSpPr>
        <p:spPr>
          <a:xfrm>
            <a:off x="35496" y="188640"/>
            <a:ext cx="9108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2200" dirty="0">
                <a:solidFill>
                  <a:prstClr val="black"/>
                </a:solidFill>
              </a:rPr>
              <a:t>   Hoeveel gram chloor is er nodig om 37,8 gram aluminiumchloride te maken.</a:t>
            </a:r>
          </a:p>
        </p:txBody>
      </p:sp>
    </p:spTree>
    <p:extLst>
      <p:ext uri="{BB962C8B-B14F-4D97-AF65-F5344CB8AC3E}">
        <p14:creationId xmlns:p14="http://schemas.microsoft.com/office/powerpoint/2010/main" val="192490261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1712973"/>
                  </p:ext>
                </p:extLst>
              </p:nvPr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Al    +   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3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kumimoji="0" lang="nl-NL" sz="3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→</m:t>
                              </m:r>
                            </m:oMath>
                          </a14:m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2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</a:t>
                          </a:r>
                          <a:r>
                            <a:rPr kumimoji="0" lang="nl-NL" sz="3000" b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3+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Cl</a:t>
                          </a:r>
                          <a:r>
                            <a:rPr kumimoji="0" lang="nl-NL" sz="3000" b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-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kumimoji="0" lang="nl-NL" sz="3000" b="0" u="none" strike="noStrike" kern="1200" cap="none" spc="0" normalizeH="0" baseline="-2500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</a:t>
                          </a:r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</a:t>
                          </a:r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1712973"/>
                  </p:ext>
                </p:extLst>
              </p:nvPr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35223" t="-10377" r="-186" b="-78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</a:t>
                          </a:r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</a:t>
                          </a:r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hthoek 7"/>
          <p:cNvSpPr/>
          <p:nvPr/>
        </p:nvSpPr>
        <p:spPr>
          <a:xfrm>
            <a:off x="35496" y="188640"/>
            <a:ext cx="9108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2200" dirty="0">
                <a:solidFill>
                  <a:prstClr val="black"/>
                </a:solidFill>
              </a:rPr>
              <a:t>   Hoeveel gram chloor is er nodig om 37,8 gram aluminiumchloride te maken.</a:t>
            </a:r>
          </a:p>
        </p:txBody>
      </p:sp>
    </p:spTree>
    <p:extLst>
      <p:ext uri="{BB962C8B-B14F-4D97-AF65-F5344CB8AC3E}">
        <p14:creationId xmlns:p14="http://schemas.microsoft.com/office/powerpoint/2010/main" val="11572632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 5"/>
              <p:cNvGraphicFramePr>
                <a:graphicFrameLocks noGrp="1"/>
              </p:cNvGraphicFramePr>
              <p:nvPr/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2Al    +   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3Cl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kumimoji="0" lang="nl-NL" sz="3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→</m:t>
                              </m:r>
                            </m:oMath>
                          </a14:m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2AlCl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kumimoji="0" lang="nl-NL" sz="3000" b="0" u="none" strike="noStrike" kern="1200" cap="none" spc="0" normalizeH="0" baseline="-2500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</a:t>
                          </a:r>
                          <a:r>
                            <a:rPr lang="nl-NL" dirty="0">
                              <a:solidFill>
                                <a:srgbClr val="FF0000"/>
                              </a:solidFill>
                            </a:rPr>
                            <a:t>?                            37,8 gram</a:t>
                          </a:r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</a:t>
                          </a:r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 5"/>
              <p:cNvGraphicFramePr>
                <a:graphicFrameLocks noGrp="1"/>
              </p:cNvGraphicFramePr>
              <p:nvPr/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35223" t="-10377" r="-186" b="-78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</a:t>
                          </a:r>
                          <a:r>
                            <a:rPr lang="nl-NL" dirty="0">
                              <a:solidFill>
                                <a:srgbClr val="FF0000"/>
                              </a:solidFill>
                            </a:rPr>
                            <a:t>?                            37,8 gram</a:t>
                          </a:r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</a:t>
                          </a:r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hthoek 7"/>
          <p:cNvSpPr/>
          <p:nvPr/>
        </p:nvSpPr>
        <p:spPr>
          <a:xfrm>
            <a:off x="35496" y="188640"/>
            <a:ext cx="9108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2200" dirty="0">
                <a:solidFill>
                  <a:prstClr val="black"/>
                </a:solidFill>
              </a:rPr>
              <a:t>   Hoeveel gram chloor is er nodig om 37,8 gram aluminiumchloride te maken.</a:t>
            </a:r>
          </a:p>
        </p:txBody>
      </p:sp>
    </p:spTree>
    <p:extLst>
      <p:ext uri="{BB962C8B-B14F-4D97-AF65-F5344CB8AC3E}">
        <p14:creationId xmlns:p14="http://schemas.microsoft.com/office/powerpoint/2010/main" val="355821573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 5"/>
              <p:cNvGraphicFramePr>
                <a:graphicFrameLocks noGrp="1"/>
              </p:cNvGraphicFramePr>
              <p:nvPr/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2Al    +   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3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kumimoji="0" lang="nl-NL" sz="3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→</m:t>
                              </m:r>
                            </m:oMath>
                          </a14:m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2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kumimoji="0" lang="nl-NL" sz="3000" b="0" u="none" strike="noStrike" kern="1200" cap="none" spc="0" normalizeH="0" baseline="-2500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?                            37,8 gram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</a:t>
                          </a:r>
                          <a:r>
                            <a:rPr lang="nl-NL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r>
                            <a:rPr lang="nl-NL" baseline="0" dirty="0">
                              <a:solidFill>
                                <a:srgbClr val="FF0000"/>
                              </a:solidFill>
                            </a:rPr>
                            <a:t> mol             :             2 mol</a:t>
                          </a:r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</a:t>
                          </a:r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 5"/>
              <p:cNvGraphicFramePr>
                <a:graphicFrameLocks noGrp="1"/>
              </p:cNvGraphicFramePr>
              <p:nvPr/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35223" t="-10377" r="-186" b="-78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?                            37,8 gram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</a:t>
                          </a:r>
                          <a:r>
                            <a:rPr lang="nl-NL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r>
                            <a:rPr lang="nl-NL" baseline="0" dirty="0">
                              <a:solidFill>
                                <a:srgbClr val="FF0000"/>
                              </a:solidFill>
                            </a:rPr>
                            <a:t> mol             :             2 mol</a:t>
                          </a:r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</a:t>
                          </a:r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hthoek 7"/>
          <p:cNvSpPr/>
          <p:nvPr/>
        </p:nvSpPr>
        <p:spPr>
          <a:xfrm>
            <a:off x="35496" y="188640"/>
            <a:ext cx="9108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2200" dirty="0">
                <a:solidFill>
                  <a:prstClr val="black"/>
                </a:solidFill>
              </a:rPr>
              <a:t>   Hoeveel gram chloor is er nodig om 37,8 gram aluminiumchloride te maken.</a:t>
            </a:r>
          </a:p>
        </p:txBody>
      </p:sp>
    </p:spTree>
    <p:extLst>
      <p:ext uri="{BB962C8B-B14F-4D97-AF65-F5344CB8AC3E}">
        <p14:creationId xmlns:p14="http://schemas.microsoft.com/office/powerpoint/2010/main" val="268895113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 5"/>
              <p:cNvGraphicFramePr>
                <a:graphicFrameLocks noGrp="1"/>
              </p:cNvGraphicFramePr>
              <p:nvPr/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2Al    +   3Cl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kumimoji="0" lang="nl-NL" sz="3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→</m:t>
                              </m:r>
                            </m:oMath>
                          </a14:m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2AlCl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kumimoji="0" lang="nl-NL" sz="3000" b="0" u="none" strike="noStrike" kern="1200" cap="none" spc="0" normalizeH="0" baseline="-2500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?                            </a:t>
                          </a:r>
                          <a:r>
                            <a:rPr lang="nl-NL" dirty="0">
                              <a:solidFill>
                                <a:srgbClr val="FF0000"/>
                              </a:solidFill>
                            </a:rPr>
                            <a:t>37,8</a:t>
                          </a: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gram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3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mol             :             2 mol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g      </a:t>
                          </a:r>
                          <a:r>
                            <a:rPr lang="nl-NL" dirty="0">
                              <a:solidFill>
                                <a:srgbClr val="FF0000"/>
                              </a:solidFill>
                            </a:rPr>
                            <a:t>37,8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                  mol        </a:t>
                          </a:r>
                          <a:r>
                            <a:rPr lang="nl-NL" baseline="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        </a:t>
                          </a:r>
                          <a:endParaRPr lang="nl-NL" baseline="0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</a:t>
                          </a:r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 5"/>
              <p:cNvGraphicFramePr>
                <a:graphicFrameLocks noGrp="1"/>
              </p:cNvGraphicFramePr>
              <p:nvPr/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35223" t="-10377" r="-186" b="-78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?                            </a:t>
                          </a:r>
                          <a:r>
                            <a:rPr lang="nl-NL" dirty="0">
                              <a:solidFill>
                                <a:srgbClr val="FF0000"/>
                              </a:solidFill>
                            </a:rPr>
                            <a:t>37,8</a:t>
                          </a: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gram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3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mol             :             2 mol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g      </a:t>
                          </a:r>
                          <a:r>
                            <a:rPr lang="nl-NL" dirty="0">
                              <a:solidFill>
                                <a:srgbClr val="FF0000"/>
                              </a:solidFill>
                            </a:rPr>
                            <a:t>37,8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                  mol        </a:t>
                          </a:r>
                          <a:r>
                            <a:rPr lang="nl-NL" baseline="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        </a:t>
                          </a:r>
                          <a:endParaRPr lang="nl-NL" baseline="0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</a:t>
                          </a:r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hthoek 7"/>
          <p:cNvSpPr/>
          <p:nvPr/>
        </p:nvSpPr>
        <p:spPr>
          <a:xfrm>
            <a:off x="35496" y="188640"/>
            <a:ext cx="9108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2200" dirty="0">
                <a:solidFill>
                  <a:prstClr val="black"/>
                </a:solidFill>
              </a:rPr>
              <a:t>   Hoeveel gram chloor is er nodig om 37,8 gram aluminiumchloride te maken.</a:t>
            </a:r>
          </a:p>
        </p:txBody>
      </p:sp>
      <p:cxnSp>
        <p:nvCxnSpPr>
          <p:cNvPr id="10" name="Rechte verbindingslijn 9"/>
          <p:cNvCxnSpPr/>
          <p:nvPr/>
        </p:nvCxnSpPr>
        <p:spPr>
          <a:xfrm flipV="1">
            <a:off x="6570221" y="2636101"/>
            <a:ext cx="1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5400092" y="2924944"/>
            <a:ext cx="180020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V="1">
            <a:off x="5940152" y="2636912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23498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 5"/>
              <p:cNvGraphicFramePr>
                <a:graphicFrameLocks noGrp="1"/>
              </p:cNvGraphicFramePr>
              <p:nvPr/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2Al    +   3Cl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kumimoji="0" lang="nl-NL" sz="3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→</m:t>
                              </m:r>
                            </m:oMath>
                          </a14:m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2AlCl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kumimoji="0" lang="nl-NL" sz="3000" b="0" u="none" strike="noStrike" kern="1200" cap="none" spc="0" normalizeH="0" baseline="-2500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?                            37,8 gram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3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mol             :             2 mol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g      37,8    </a:t>
                          </a:r>
                          <a:r>
                            <a:rPr lang="nl-NL" dirty="0">
                              <a:solidFill>
                                <a:srgbClr val="FF0000"/>
                              </a:solidFill>
                            </a:rPr>
                            <a:t>133,3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                  mol        ?         </a:t>
                          </a:r>
                          <a:r>
                            <a:rPr lang="nl-NL" baseline="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  <a:p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</a:t>
                          </a:r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664418"/>
                  </p:ext>
                </p:extLst>
              </p:nvPr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35223" t="-10377" r="-186" b="-78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?                            37,8 gram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3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mol             :             2 mol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g      37,8    </a:t>
                          </a:r>
                          <a:r>
                            <a:rPr lang="nl-NL" dirty="0">
                              <a:solidFill>
                                <a:srgbClr val="FF0000"/>
                              </a:solidFill>
                            </a:rPr>
                            <a:t>133,3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                  mol        ?         </a:t>
                          </a:r>
                          <a:r>
                            <a:rPr lang="nl-NL" baseline="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  <a:p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</a:t>
                          </a:r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hthoek 7"/>
          <p:cNvSpPr/>
          <p:nvPr/>
        </p:nvSpPr>
        <p:spPr>
          <a:xfrm>
            <a:off x="35496" y="188640"/>
            <a:ext cx="9108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2200" dirty="0">
                <a:solidFill>
                  <a:prstClr val="black"/>
                </a:solidFill>
              </a:rPr>
              <a:t>   Hoeveel gram chloor is er nodig om 37,8 gram aluminiumchloride te maken.</a:t>
            </a:r>
          </a:p>
        </p:txBody>
      </p:sp>
      <p:cxnSp>
        <p:nvCxnSpPr>
          <p:cNvPr id="10" name="Rechte verbindingslijn 9"/>
          <p:cNvCxnSpPr/>
          <p:nvPr/>
        </p:nvCxnSpPr>
        <p:spPr>
          <a:xfrm flipV="1">
            <a:off x="6570221" y="2636101"/>
            <a:ext cx="1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5400092" y="2924944"/>
            <a:ext cx="180020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V="1">
            <a:off x="5940152" y="2636912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59243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 5"/>
              <p:cNvGraphicFramePr>
                <a:graphicFrameLocks noGrp="1"/>
              </p:cNvGraphicFramePr>
              <p:nvPr/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2Al    +   3Cl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kumimoji="0" lang="nl-NL" sz="3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→</m:t>
                              </m:r>
                            </m:oMath>
                          </a14:m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2AlCl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kumimoji="0" lang="nl-NL" sz="3000" b="0" u="none" strike="noStrike" kern="1200" cap="none" spc="0" normalizeH="0" baseline="-2500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?                            37,8 gram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3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mol             :             2 mol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g      37,8    133,3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                  mol        ?         1</a:t>
                          </a:r>
                        </a:p>
                        <a:p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                ? = </a:t>
                          </a:r>
                          <a:r>
                            <a:rPr lang="nl-NL" baseline="0" dirty="0">
                              <a:solidFill>
                                <a:srgbClr val="FF0000"/>
                              </a:solidFill>
                            </a:rPr>
                            <a:t>0,2836 mol </a:t>
                          </a:r>
                          <a:r>
                            <a:rPr kumimoji="0" lang="nl-NL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b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 5"/>
              <p:cNvGraphicFramePr>
                <a:graphicFrameLocks noGrp="1"/>
              </p:cNvGraphicFramePr>
              <p:nvPr/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35223" t="-10377" r="-186" b="-78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?                            37,8 gram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3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mol             :             2 mol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g      37,8    133,3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                  mol        ?         1</a:t>
                          </a:r>
                        </a:p>
                        <a:p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                ? = </a:t>
                          </a:r>
                          <a:r>
                            <a:rPr lang="nl-NL" baseline="0" dirty="0">
                              <a:solidFill>
                                <a:srgbClr val="FF0000"/>
                              </a:solidFill>
                            </a:rPr>
                            <a:t>0,2836 mol </a:t>
                          </a:r>
                          <a:r>
                            <a:rPr kumimoji="0" lang="nl-NL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b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lang="nl-NL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hthoek 7"/>
          <p:cNvSpPr/>
          <p:nvPr/>
        </p:nvSpPr>
        <p:spPr>
          <a:xfrm>
            <a:off x="35496" y="188640"/>
            <a:ext cx="9108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2200" dirty="0">
                <a:solidFill>
                  <a:prstClr val="black"/>
                </a:solidFill>
              </a:rPr>
              <a:t>   Hoeveel gram chloor is er nodig om 37,8 gram aluminiumchloride te maken.</a:t>
            </a:r>
          </a:p>
        </p:txBody>
      </p:sp>
      <p:cxnSp>
        <p:nvCxnSpPr>
          <p:cNvPr id="10" name="Rechte verbindingslijn 9"/>
          <p:cNvCxnSpPr/>
          <p:nvPr/>
        </p:nvCxnSpPr>
        <p:spPr>
          <a:xfrm flipV="1">
            <a:off x="6570221" y="2636101"/>
            <a:ext cx="1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5400092" y="2924944"/>
            <a:ext cx="180020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V="1">
            <a:off x="5940152" y="2636912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59486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 5"/>
              <p:cNvGraphicFramePr>
                <a:graphicFrameLocks noGrp="1"/>
              </p:cNvGraphicFramePr>
              <p:nvPr/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2Al    +   3Cl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kumimoji="0" lang="nl-NL" sz="3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→</m:t>
                              </m:r>
                            </m:oMath>
                          </a14:m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2AlCl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kumimoji="0" lang="nl-NL" sz="3000" b="0" u="none" strike="noStrike" kern="1200" cap="none" spc="0" normalizeH="0" baseline="-2500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?                            37,8 gram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3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mol             :             2 mol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g      37,8    133,3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                  mol        ?         1</a:t>
                          </a:r>
                        </a:p>
                        <a:p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                ? = </a:t>
                          </a:r>
                          <a:r>
                            <a:rPr lang="nl-NL" baseline="0" dirty="0">
                              <a:solidFill>
                                <a:srgbClr val="FF0000"/>
                              </a:solidFill>
                            </a:rPr>
                            <a:t>0,2836 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mol</a:t>
                          </a:r>
                          <a:r>
                            <a:rPr lang="nl-NL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kumimoji="0" lang="nl-NL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b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0,2836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             </a:t>
                          </a:r>
                          <a:r>
                            <a:rPr lang="nl-NL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r>
                            <a:rPr lang="nl-NL" dirty="0"/>
                            <a:t> 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			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 5"/>
              <p:cNvGraphicFramePr>
                <a:graphicFrameLocks noGrp="1"/>
              </p:cNvGraphicFramePr>
              <p:nvPr/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35223" t="-10377" r="-186" b="-78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?                            37,8 gram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3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mol             :             2 mol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g      37,8    133,3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                  mol        ?         1</a:t>
                          </a:r>
                        </a:p>
                        <a:p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                ? = </a:t>
                          </a:r>
                          <a:r>
                            <a:rPr lang="nl-NL" baseline="0" dirty="0">
                              <a:solidFill>
                                <a:srgbClr val="FF0000"/>
                              </a:solidFill>
                            </a:rPr>
                            <a:t>0,2836 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mol</a:t>
                          </a:r>
                          <a:r>
                            <a:rPr lang="nl-NL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kumimoji="0" lang="nl-NL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b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0,2836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             </a:t>
                          </a:r>
                          <a:r>
                            <a:rPr lang="nl-NL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r>
                            <a:rPr lang="nl-NL" dirty="0"/>
                            <a:t> 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			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hthoek 7"/>
          <p:cNvSpPr/>
          <p:nvPr/>
        </p:nvSpPr>
        <p:spPr>
          <a:xfrm>
            <a:off x="35496" y="188640"/>
            <a:ext cx="9108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2200" dirty="0">
                <a:solidFill>
                  <a:prstClr val="black"/>
                </a:solidFill>
              </a:rPr>
              <a:t>   Hoeveel gram chloor is er nodig om 37,8 gram aluminiumchloride te maken.</a:t>
            </a:r>
          </a:p>
        </p:txBody>
      </p:sp>
      <p:cxnSp>
        <p:nvCxnSpPr>
          <p:cNvPr id="10" name="Rechte verbindingslijn 9"/>
          <p:cNvCxnSpPr/>
          <p:nvPr/>
        </p:nvCxnSpPr>
        <p:spPr>
          <a:xfrm flipV="1">
            <a:off x="6570221" y="2636101"/>
            <a:ext cx="1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V="1">
            <a:off x="4427984" y="4005064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3456000" y="4293096"/>
            <a:ext cx="2232248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5400092" y="2924944"/>
            <a:ext cx="180020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V="1">
            <a:off x="5940152" y="2636912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V="1">
            <a:off x="5364088" y="4005064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33718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5458958"/>
                  </p:ext>
                </p:extLst>
              </p:nvPr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2Al    +   3Cl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kumimoji="0" lang="nl-NL" sz="3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→</m:t>
                              </m:r>
                            </m:oMath>
                          </a14:m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2AlCl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kumimoji="0" lang="nl-NL" sz="3000" b="0" u="none" strike="noStrike" kern="1200" cap="none" spc="0" normalizeH="0" baseline="-2500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?                            37,8 gram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</a:t>
                          </a:r>
                          <a:r>
                            <a:rPr lang="nl-NL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mol             :             </a:t>
                          </a:r>
                          <a:r>
                            <a:rPr lang="nl-NL" baseline="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mol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g      37,8    133,3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                  mol        ?         1</a:t>
                          </a:r>
                        </a:p>
                        <a:p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                ? = 0,2836 mol </a:t>
                          </a:r>
                          <a:r>
                            <a:rPr kumimoji="0" lang="nl-NL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b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0,2836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2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             </a:t>
                          </a:r>
                          <a:r>
                            <a:rPr lang="nl-NL" dirty="0"/>
                            <a:t>?           </a:t>
                          </a:r>
                          <a:r>
                            <a:rPr lang="nl-NL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r>
                            <a:rPr lang="nl-NL" dirty="0"/>
                            <a:t>           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			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5458958"/>
                  </p:ext>
                </p:extLst>
              </p:nvPr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35223" t="-10377" r="-186" b="-78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?                            37,8 gram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</a:t>
                          </a:r>
                          <a:r>
                            <a:rPr lang="nl-NL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mol             :             </a:t>
                          </a:r>
                          <a:r>
                            <a:rPr lang="nl-NL" baseline="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mol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g      37,8    133,3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                  mol        ?         1</a:t>
                          </a:r>
                        </a:p>
                        <a:p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                ? = 0,2836 mol </a:t>
                          </a:r>
                          <a:r>
                            <a:rPr kumimoji="0" lang="nl-NL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b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0,2836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2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             </a:t>
                          </a:r>
                          <a:r>
                            <a:rPr lang="nl-NL" dirty="0"/>
                            <a:t>?           </a:t>
                          </a:r>
                          <a:r>
                            <a:rPr lang="nl-NL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r>
                            <a:rPr lang="nl-NL" dirty="0"/>
                            <a:t>           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			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hthoek 7"/>
          <p:cNvSpPr/>
          <p:nvPr/>
        </p:nvSpPr>
        <p:spPr>
          <a:xfrm>
            <a:off x="35496" y="188640"/>
            <a:ext cx="9108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2200" dirty="0">
                <a:solidFill>
                  <a:prstClr val="black"/>
                </a:solidFill>
              </a:rPr>
              <a:t>   Hoeveel gram chloor is er nodig om 37,8 gram aluminiumchloride te maken.</a:t>
            </a:r>
          </a:p>
        </p:txBody>
      </p:sp>
      <p:cxnSp>
        <p:nvCxnSpPr>
          <p:cNvPr id="10" name="Rechte verbindingslijn 9"/>
          <p:cNvCxnSpPr/>
          <p:nvPr/>
        </p:nvCxnSpPr>
        <p:spPr>
          <a:xfrm flipV="1">
            <a:off x="6570221" y="2636101"/>
            <a:ext cx="1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V="1">
            <a:off x="4427984" y="4005064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3456000" y="4293096"/>
            <a:ext cx="2232248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5400092" y="2924944"/>
            <a:ext cx="180020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V="1">
            <a:off x="5940152" y="2636912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V="1">
            <a:off x="5364088" y="4005064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27019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 5"/>
              <p:cNvGraphicFramePr>
                <a:graphicFrameLocks noGrp="1"/>
              </p:cNvGraphicFramePr>
              <p:nvPr/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2Al    +   3Cl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kumimoji="0" lang="nl-NL" sz="3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→</m:t>
                              </m:r>
                            </m:oMath>
                          </a14:m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2AlCl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kumimoji="0" lang="nl-NL" sz="3000" b="0" u="none" strike="noStrike" kern="1200" cap="none" spc="0" normalizeH="0" baseline="-2500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?                            37,8 gram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3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mol             :             2 mol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g      37,8    133,3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                  mol        ?         1</a:t>
                          </a:r>
                        </a:p>
                        <a:p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                ? = 0,2836 mol </a:t>
                          </a:r>
                          <a:r>
                            <a:rPr kumimoji="0" lang="nl-NL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b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0,2836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2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             </a:t>
                          </a:r>
                          <a:r>
                            <a:rPr lang="nl-NL" dirty="0"/>
                            <a:t>?           3           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			                ?</a:t>
                          </a:r>
                          <a:r>
                            <a:rPr lang="nl-NL" baseline="0" dirty="0"/>
                            <a:t> = </a:t>
                          </a:r>
                          <a:r>
                            <a:rPr lang="nl-NL" baseline="0" dirty="0">
                              <a:solidFill>
                                <a:srgbClr val="FF0000"/>
                              </a:solidFill>
                            </a:rPr>
                            <a:t>0,4254</a:t>
                          </a:r>
                          <a:r>
                            <a:rPr lang="nl-NL" baseline="0" dirty="0"/>
                            <a:t> </a:t>
                          </a:r>
                          <a:r>
                            <a:rPr lang="nl-NL" baseline="0" dirty="0">
                              <a:solidFill>
                                <a:srgbClr val="FF0000"/>
                              </a:solidFill>
                            </a:rPr>
                            <a:t>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lang="nl-NL" baseline="0" dirty="0"/>
                            <a:t>         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 5"/>
              <p:cNvGraphicFramePr>
                <a:graphicFrameLocks noGrp="1"/>
              </p:cNvGraphicFramePr>
              <p:nvPr/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35223" t="-10377" r="-186" b="-78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?                            37,8 gram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3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mol             :             2 mol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g      37,8    133,3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                  mol        ?         1</a:t>
                          </a:r>
                        </a:p>
                        <a:p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                ? = 0,2836 mol </a:t>
                          </a:r>
                          <a:r>
                            <a:rPr kumimoji="0" lang="nl-NL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b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0,2836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2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             </a:t>
                          </a:r>
                          <a:r>
                            <a:rPr lang="nl-NL" dirty="0"/>
                            <a:t>?           3           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			                ?</a:t>
                          </a:r>
                          <a:r>
                            <a:rPr lang="nl-NL" baseline="0" dirty="0"/>
                            <a:t> = </a:t>
                          </a:r>
                          <a:r>
                            <a:rPr lang="nl-NL" baseline="0" dirty="0">
                              <a:solidFill>
                                <a:srgbClr val="FF0000"/>
                              </a:solidFill>
                            </a:rPr>
                            <a:t>0,4254</a:t>
                          </a:r>
                          <a:r>
                            <a:rPr lang="nl-NL" baseline="0" dirty="0"/>
                            <a:t> </a:t>
                          </a:r>
                          <a:r>
                            <a:rPr lang="nl-NL" baseline="0" dirty="0">
                              <a:solidFill>
                                <a:srgbClr val="FF0000"/>
                              </a:solidFill>
                            </a:rPr>
                            <a:t>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lang="nl-NL" baseline="0" dirty="0"/>
                            <a:t>         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hthoek 7"/>
          <p:cNvSpPr/>
          <p:nvPr/>
        </p:nvSpPr>
        <p:spPr>
          <a:xfrm>
            <a:off x="35496" y="188640"/>
            <a:ext cx="9108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2200" dirty="0">
                <a:solidFill>
                  <a:prstClr val="black"/>
                </a:solidFill>
              </a:rPr>
              <a:t>   Hoeveel gram chloor is er nodig om 37,8 gram aluminiumchloride te maken.</a:t>
            </a:r>
          </a:p>
        </p:txBody>
      </p:sp>
      <p:cxnSp>
        <p:nvCxnSpPr>
          <p:cNvPr id="10" name="Rechte verbindingslijn 9"/>
          <p:cNvCxnSpPr/>
          <p:nvPr/>
        </p:nvCxnSpPr>
        <p:spPr>
          <a:xfrm flipV="1">
            <a:off x="6570221" y="2636101"/>
            <a:ext cx="1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V="1">
            <a:off x="4427984" y="4005064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3456000" y="4293096"/>
            <a:ext cx="2232248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5400092" y="2924944"/>
            <a:ext cx="180020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V="1">
            <a:off x="5940152" y="2636912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V="1">
            <a:off x="5364088" y="4005064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19259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68952" cy="64807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nl-NL" sz="4200" b="1" dirty="0">
                <a:solidFill>
                  <a:schemeClr val="tx1"/>
                </a:solidFill>
              </a:rPr>
              <a:t>Rekenen aan reacties.</a:t>
            </a:r>
          </a:p>
          <a:p>
            <a:pPr algn="l"/>
            <a:endParaRPr lang="nl-NL" sz="1200" dirty="0">
              <a:solidFill>
                <a:schemeClr val="tx1"/>
              </a:solidFill>
            </a:endParaRPr>
          </a:p>
          <a:p>
            <a:pPr algn="l"/>
            <a:r>
              <a:rPr lang="nl-NL" dirty="0">
                <a:solidFill>
                  <a:schemeClr val="tx1"/>
                </a:solidFill>
              </a:rPr>
              <a:t>Bijvoorbeeld: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Hoeveel gram chloor is er nodig om 37,8 gram aluminiumchloride te maken.</a:t>
            </a:r>
          </a:p>
          <a:p>
            <a:pPr algn="l"/>
            <a:endParaRPr lang="nl-NL" dirty="0">
              <a:solidFill>
                <a:schemeClr val="tx1"/>
              </a:solidFill>
            </a:endParaRPr>
          </a:p>
          <a:p>
            <a:pPr algn="l"/>
            <a:endParaRPr lang="nl-NL" dirty="0">
              <a:solidFill>
                <a:schemeClr val="bg1"/>
              </a:solidFill>
            </a:endParaRP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1: 	reactievergelijking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2: 	wat is gegeven, wat wordt gevraagd?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3: 	</a:t>
            </a:r>
            <a:r>
              <a:rPr lang="nl-NL" dirty="0" err="1">
                <a:solidFill>
                  <a:schemeClr val="bg1"/>
                </a:solidFill>
              </a:rPr>
              <a:t>molverhouding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4: 	gegeven omrekenen in mol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5: 	hoeveel mol gevraagde stof?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6: 	reken om naar de gevraagde eenheid</a:t>
            </a:r>
          </a:p>
          <a:p>
            <a:pPr algn="l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1472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 5"/>
              <p:cNvGraphicFramePr>
                <a:graphicFrameLocks noGrp="1"/>
              </p:cNvGraphicFramePr>
              <p:nvPr/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2Al    +   3Cl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kumimoji="0" lang="nl-NL" sz="3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→</m:t>
                              </m:r>
                            </m:oMath>
                          </a14:m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2AlCl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kumimoji="0" lang="nl-NL" sz="3000" b="0" u="none" strike="noStrike" kern="1200" cap="none" spc="0" normalizeH="0" baseline="-2500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?                            37,8 gram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3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mol             :             2 mol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g      37,8    133,3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                  mol        ?         1</a:t>
                          </a:r>
                        </a:p>
                        <a:p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                ? = 0,2836 mol </a:t>
                          </a:r>
                          <a:r>
                            <a:rPr kumimoji="0" lang="nl-NL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b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0,2836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2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             </a:t>
                          </a:r>
                          <a:r>
                            <a:rPr lang="nl-NL" dirty="0"/>
                            <a:t>?           3           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			                ?</a:t>
                          </a:r>
                          <a:r>
                            <a:rPr lang="nl-NL" baseline="0" dirty="0"/>
                            <a:t> = </a:t>
                          </a:r>
                          <a:r>
                            <a:rPr lang="nl-NL" baseline="0" dirty="0">
                              <a:solidFill>
                                <a:srgbClr val="FF0000"/>
                              </a:solidFill>
                            </a:rPr>
                            <a:t>0,4254</a:t>
                          </a:r>
                          <a:r>
                            <a:rPr lang="nl-NL" baseline="0" dirty="0"/>
                            <a:t> 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lang="nl-NL" baseline="0" dirty="0"/>
                            <a:t>         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r>
                            <a:rPr lang="nl-NL" i="0" dirty="0"/>
                            <a:t>mol </a:t>
                          </a:r>
                          <a:r>
                            <a:rPr kumimoji="0" lang="nl-NL" sz="1800" i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i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 </a:t>
                          </a:r>
                          <a:r>
                            <a:rPr kumimoji="0" lang="nl-NL" sz="180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0,4254</a:t>
                          </a:r>
                          <a:r>
                            <a:rPr kumimoji="0" lang="nl-NL" sz="1800" i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nl-NL" sz="1800" i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      </a:t>
                          </a:r>
                          <a:endParaRPr kumimoji="0" lang="nl-NL" sz="180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	g  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 ?          </a:t>
                          </a:r>
                          <a:endParaRPr kumimoji="0" lang="nl-NL" sz="180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  <a:p>
                          <a:r>
                            <a:rPr kumimoji="0" lang="en-US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                                                                                     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 5"/>
              <p:cNvGraphicFramePr>
                <a:graphicFrameLocks noGrp="1"/>
              </p:cNvGraphicFramePr>
              <p:nvPr/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35223" t="-10377" r="-186" b="-78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?                            37,8 gram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3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mol             :             2 mol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g      37,8    133,3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                  mol        ?         1</a:t>
                          </a:r>
                        </a:p>
                        <a:p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                ? = 0,2836 mol </a:t>
                          </a:r>
                          <a:r>
                            <a:rPr kumimoji="0" lang="nl-NL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b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0,2836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2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             </a:t>
                          </a:r>
                          <a:r>
                            <a:rPr lang="nl-NL" dirty="0"/>
                            <a:t>?           3           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			                ?</a:t>
                          </a:r>
                          <a:r>
                            <a:rPr lang="nl-NL" baseline="0" dirty="0"/>
                            <a:t> = </a:t>
                          </a:r>
                          <a:r>
                            <a:rPr lang="nl-NL" baseline="0" dirty="0">
                              <a:solidFill>
                                <a:srgbClr val="FF0000"/>
                              </a:solidFill>
                            </a:rPr>
                            <a:t>0,4254</a:t>
                          </a:r>
                          <a:r>
                            <a:rPr lang="nl-NL" baseline="0" dirty="0"/>
                            <a:t> 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lang="nl-NL" baseline="0" dirty="0"/>
                            <a:t>         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r>
                            <a:rPr lang="nl-NL" i="0" dirty="0"/>
                            <a:t>mol </a:t>
                          </a:r>
                          <a:r>
                            <a:rPr kumimoji="0" lang="nl-NL" sz="1800" i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i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 </a:t>
                          </a:r>
                          <a:r>
                            <a:rPr kumimoji="0" lang="nl-NL" sz="180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0,4254</a:t>
                          </a:r>
                          <a:r>
                            <a:rPr kumimoji="0" lang="nl-NL" sz="1800" i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nl-NL" sz="1800" i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      </a:t>
                          </a:r>
                          <a:endParaRPr kumimoji="0" lang="nl-NL" sz="180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	g  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 ?          </a:t>
                          </a:r>
                          <a:endParaRPr kumimoji="0" lang="nl-NL" sz="180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  <a:p>
                          <a:r>
                            <a:rPr kumimoji="0" lang="en-US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                                                                                     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hthoek 7"/>
          <p:cNvSpPr/>
          <p:nvPr/>
        </p:nvSpPr>
        <p:spPr>
          <a:xfrm>
            <a:off x="35496" y="188640"/>
            <a:ext cx="9108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2200" dirty="0">
                <a:solidFill>
                  <a:prstClr val="black"/>
                </a:solidFill>
              </a:rPr>
              <a:t>   Hoeveel gram chloor is er nodig om 37,8 gram aluminiumchloride te maken.</a:t>
            </a:r>
          </a:p>
        </p:txBody>
      </p:sp>
      <p:cxnSp>
        <p:nvCxnSpPr>
          <p:cNvPr id="10" name="Rechte verbindingslijn 9"/>
          <p:cNvCxnSpPr/>
          <p:nvPr/>
        </p:nvCxnSpPr>
        <p:spPr>
          <a:xfrm flipV="1">
            <a:off x="6570221" y="2636101"/>
            <a:ext cx="1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V="1">
            <a:off x="4427984" y="4005064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3456000" y="4293096"/>
            <a:ext cx="2232248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5400092" y="2924944"/>
            <a:ext cx="180020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V="1">
            <a:off x="5940152" y="2636912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V="1">
            <a:off x="5364088" y="4005064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cxnSpLocks/>
          </p:cNvCxnSpPr>
          <p:nvPr/>
        </p:nvCxnSpPr>
        <p:spPr>
          <a:xfrm>
            <a:off x="3456000" y="5733256"/>
            <a:ext cx="2340136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V="1">
            <a:off x="5148064" y="5445224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V="1">
            <a:off x="4283968" y="5445224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14379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877656"/>
                  </p:ext>
                </p:extLst>
              </p:nvPr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2Al    +   3Cl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kumimoji="0" lang="nl-NL" sz="3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→</m:t>
                              </m:r>
                            </m:oMath>
                          </a14:m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2AlCl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kumimoji="0" lang="nl-NL" sz="3000" b="0" u="none" strike="noStrike" kern="1200" cap="none" spc="0" normalizeH="0" baseline="-2500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?                            37,8 gram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3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mol             :             2 mol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g      37,8    133,3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                  mol        ?         1</a:t>
                          </a:r>
                        </a:p>
                        <a:p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                ? = 0,2836 mol </a:t>
                          </a:r>
                          <a:r>
                            <a:rPr kumimoji="0" lang="nl-NL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b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0,2836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2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             </a:t>
                          </a:r>
                          <a:r>
                            <a:rPr lang="nl-NL" dirty="0"/>
                            <a:t>?           3           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			                ?</a:t>
                          </a:r>
                          <a:r>
                            <a:rPr lang="nl-NL" baseline="0" dirty="0"/>
                            <a:t> = 0,4254 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lang="nl-NL" baseline="0" dirty="0"/>
                            <a:t>         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r>
                            <a:rPr lang="nl-NL" i="0" dirty="0"/>
                            <a:t>mol </a:t>
                          </a:r>
                          <a:r>
                            <a:rPr kumimoji="0" lang="nl-NL" sz="1800" i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i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 </a:t>
                          </a:r>
                          <a:r>
                            <a:rPr kumimoji="0" lang="nl-NL" sz="1800" i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0,4254</a:t>
                          </a:r>
                          <a:r>
                            <a:rPr kumimoji="0" lang="nl-NL" sz="1800" i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1</a:t>
                          </a:r>
                          <a:endParaRPr kumimoji="0" lang="nl-NL" sz="180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	g  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 ?   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70,90</a:t>
                          </a:r>
                          <a:endParaRPr kumimoji="0" lang="nl-NL" sz="180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  <a:p>
                          <a:r>
                            <a:rPr kumimoji="0" lang="en-US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                                                                                     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877656"/>
                  </p:ext>
                </p:extLst>
              </p:nvPr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35223" t="-10377" r="-186" b="-78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?                            37,8 gram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3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mol             :             2 mol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g      37,8    133,3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                  mol        ?         1</a:t>
                          </a:r>
                        </a:p>
                        <a:p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                ? = 0,2836 mol </a:t>
                          </a:r>
                          <a:r>
                            <a:rPr kumimoji="0" lang="nl-NL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b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0,2836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2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             </a:t>
                          </a:r>
                          <a:r>
                            <a:rPr lang="nl-NL" dirty="0"/>
                            <a:t>?           3           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			                ?</a:t>
                          </a:r>
                          <a:r>
                            <a:rPr lang="nl-NL" baseline="0" dirty="0"/>
                            <a:t> = 0,4254 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lang="nl-NL" baseline="0" dirty="0"/>
                            <a:t>         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r>
                            <a:rPr lang="nl-NL" i="0" dirty="0"/>
                            <a:t>mol </a:t>
                          </a:r>
                          <a:r>
                            <a:rPr kumimoji="0" lang="nl-NL" sz="1800" i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i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 </a:t>
                          </a:r>
                          <a:r>
                            <a:rPr kumimoji="0" lang="nl-NL" sz="1800" i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0,4254</a:t>
                          </a:r>
                          <a:r>
                            <a:rPr kumimoji="0" lang="nl-NL" sz="1800" i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1</a:t>
                          </a:r>
                          <a:endParaRPr kumimoji="0" lang="nl-NL" sz="180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	g  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 ?   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70,90</a:t>
                          </a:r>
                          <a:endParaRPr kumimoji="0" lang="nl-NL" sz="180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  <a:p>
                          <a:r>
                            <a:rPr kumimoji="0" lang="en-US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                                                                                     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hthoek 7"/>
          <p:cNvSpPr/>
          <p:nvPr/>
        </p:nvSpPr>
        <p:spPr>
          <a:xfrm>
            <a:off x="35496" y="188640"/>
            <a:ext cx="9108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2200" dirty="0">
                <a:solidFill>
                  <a:prstClr val="black"/>
                </a:solidFill>
              </a:rPr>
              <a:t>   Hoeveel gram chloor is er nodig om 37,8 gram aluminiumchloride te maken.</a:t>
            </a:r>
          </a:p>
        </p:txBody>
      </p:sp>
      <p:cxnSp>
        <p:nvCxnSpPr>
          <p:cNvPr id="10" name="Rechte verbindingslijn 9"/>
          <p:cNvCxnSpPr/>
          <p:nvPr/>
        </p:nvCxnSpPr>
        <p:spPr>
          <a:xfrm flipV="1">
            <a:off x="6570221" y="2636101"/>
            <a:ext cx="1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V="1">
            <a:off x="4427984" y="4005064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3456000" y="4293096"/>
            <a:ext cx="2232248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5400092" y="2924944"/>
            <a:ext cx="180020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V="1">
            <a:off x="5940152" y="2636912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V="1">
            <a:off x="5364088" y="4005064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cxnSpLocks/>
          </p:cNvCxnSpPr>
          <p:nvPr/>
        </p:nvCxnSpPr>
        <p:spPr>
          <a:xfrm>
            <a:off x="3456000" y="5733256"/>
            <a:ext cx="2340136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V="1">
            <a:off x="5148064" y="5445224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V="1">
            <a:off x="4283968" y="5445224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66293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3257090"/>
                  </p:ext>
                </p:extLst>
              </p:nvPr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2Al    +   3Cl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kumimoji="0" lang="nl-NL" sz="3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→</m:t>
                              </m:r>
                            </m:oMath>
                          </a14:m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2AlCl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kumimoji="0" lang="nl-NL" sz="3000" b="0" u="none" strike="noStrike" kern="1200" cap="none" spc="0" normalizeH="0" baseline="-2500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?                            37,8 gram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3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mol             :             2 mol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g      37,8    133,3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                  mol        ?         1</a:t>
                          </a:r>
                        </a:p>
                        <a:p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                ? = 0,2836 mol </a:t>
                          </a:r>
                          <a:r>
                            <a:rPr kumimoji="0" lang="nl-NL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b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0,2836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2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             </a:t>
                          </a:r>
                          <a:r>
                            <a:rPr lang="nl-NL" dirty="0"/>
                            <a:t>?           3           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			                ?</a:t>
                          </a:r>
                          <a:r>
                            <a:rPr lang="nl-NL" baseline="0" dirty="0"/>
                            <a:t> = 0,4254 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lang="nl-NL" baseline="0" dirty="0"/>
                            <a:t>         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r>
                            <a:rPr lang="nl-NL" i="0" dirty="0"/>
                            <a:t>mol </a:t>
                          </a:r>
                          <a:r>
                            <a:rPr kumimoji="0" lang="nl-NL" sz="1800" i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i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 </a:t>
                          </a:r>
                          <a:r>
                            <a:rPr kumimoji="0" lang="nl-NL" sz="1800" i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0,4254</a:t>
                          </a:r>
                          <a:r>
                            <a:rPr kumimoji="0" lang="nl-NL" sz="1800" i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1</a:t>
                          </a:r>
                          <a:endParaRPr kumimoji="0" lang="nl-NL" sz="1800" u="none" strike="noStrike" kern="1200" cap="none" spc="0" normalizeH="0" baseline="-2500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	g  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 ?          70,90                  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? = 30,2 g chloor</a:t>
                          </a:r>
                          <a:endParaRPr kumimoji="0" lang="nl-NL" sz="180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  <a:p>
                          <a:r>
                            <a:rPr kumimoji="0" lang="en-US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                                                                                     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3257090"/>
                  </p:ext>
                </p:extLst>
              </p:nvPr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35223" t="-10377" r="-186" b="-78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?                            37,8 gram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3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mol             :             2 mol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	      g      37,8    133,3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>
                              <a:solidFill>
                                <a:schemeClr val="tx1"/>
                              </a:solidFill>
                            </a:rPr>
                            <a:t>		</a:t>
                          </a:r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                   mol        ?         1</a:t>
                          </a:r>
                        </a:p>
                        <a:p>
                          <a:r>
                            <a:rPr lang="nl-NL" baseline="0" dirty="0">
                              <a:solidFill>
                                <a:schemeClr val="tx1"/>
                              </a:solidFill>
                            </a:rPr>
                            <a:t>				                ? = 0,2836 mol </a:t>
                          </a:r>
                          <a:r>
                            <a:rPr kumimoji="0" lang="nl-NL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b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0,2836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2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             </a:t>
                          </a:r>
                          <a:r>
                            <a:rPr lang="nl-NL" dirty="0"/>
                            <a:t>?           3           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			                ?</a:t>
                          </a:r>
                          <a:r>
                            <a:rPr lang="nl-NL" baseline="0" dirty="0"/>
                            <a:t> = 0,4254 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lang="nl-NL" baseline="0" dirty="0"/>
                            <a:t>         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r>
                            <a:rPr lang="nl-NL" i="0" dirty="0"/>
                            <a:t>mol </a:t>
                          </a:r>
                          <a:r>
                            <a:rPr kumimoji="0" lang="nl-NL" sz="1800" i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i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 </a:t>
                          </a:r>
                          <a:r>
                            <a:rPr kumimoji="0" lang="nl-NL" sz="1800" i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0,4254</a:t>
                          </a:r>
                          <a:r>
                            <a:rPr kumimoji="0" lang="nl-NL" sz="1800" i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1</a:t>
                          </a:r>
                          <a:endParaRPr kumimoji="0" lang="nl-NL" sz="1800" u="none" strike="noStrike" kern="1200" cap="none" spc="0" normalizeH="0" baseline="-2500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	g  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 ?          70,90                  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? = 30,2 g chloor</a:t>
                          </a:r>
                          <a:endParaRPr kumimoji="0" lang="nl-NL" sz="180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  <a:p>
                          <a:r>
                            <a:rPr kumimoji="0" lang="en-US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                                                                                     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hthoek 7"/>
          <p:cNvSpPr/>
          <p:nvPr/>
        </p:nvSpPr>
        <p:spPr>
          <a:xfrm>
            <a:off x="35496" y="188640"/>
            <a:ext cx="9108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2200" dirty="0">
                <a:solidFill>
                  <a:prstClr val="black"/>
                </a:solidFill>
              </a:rPr>
              <a:t>   Hoeveel gram chloor is er nodig om 37,8 gram aluminiumchloride te maken.</a:t>
            </a:r>
          </a:p>
        </p:txBody>
      </p:sp>
      <p:cxnSp>
        <p:nvCxnSpPr>
          <p:cNvPr id="10" name="Rechte verbindingslijn 9"/>
          <p:cNvCxnSpPr/>
          <p:nvPr/>
        </p:nvCxnSpPr>
        <p:spPr>
          <a:xfrm flipV="1">
            <a:off x="6570221" y="2636101"/>
            <a:ext cx="1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V="1">
            <a:off x="4427984" y="4005064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3456000" y="4293096"/>
            <a:ext cx="2232248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5400092" y="2924944"/>
            <a:ext cx="180020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V="1">
            <a:off x="5940152" y="2636912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V="1">
            <a:off x="5364088" y="4005064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cxnSpLocks/>
          </p:cNvCxnSpPr>
          <p:nvPr/>
        </p:nvCxnSpPr>
        <p:spPr>
          <a:xfrm>
            <a:off x="3456000" y="5733256"/>
            <a:ext cx="2340136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V="1">
            <a:off x="5148064" y="5445224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V="1">
            <a:off x="4283968" y="5445224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14311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5159594"/>
                  </p:ext>
                </p:extLst>
              </p:nvPr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2Al    +   3Cl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kumimoji="0" lang="nl-NL" sz="3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→</m:t>
                              </m:r>
                            </m:oMath>
                          </a14:m>
                          <a:r>
                            <a:rPr kumimoji="0" lang="nl-NL" sz="30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2AlCl</a:t>
                          </a:r>
                          <a:r>
                            <a:rPr kumimoji="0" lang="nl-NL" sz="3000" b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kumimoji="0" lang="nl-NL" sz="3000" b="0" u="none" strike="noStrike" kern="1200" cap="none" spc="0" normalizeH="0" baseline="-2500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                                 ?                            </a:t>
                          </a:r>
                          <a:r>
                            <a:rPr lang="nl-NL" dirty="0">
                              <a:solidFill>
                                <a:srgbClr val="FF0000"/>
                              </a:solidFill>
                            </a:rPr>
                            <a:t>37,8</a:t>
                          </a:r>
                          <a:r>
                            <a:rPr lang="nl-NL" dirty="0"/>
                            <a:t> gram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                              3</a:t>
                          </a:r>
                          <a:r>
                            <a:rPr lang="nl-NL" baseline="0" dirty="0"/>
                            <a:t> mol             :             2 mol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/>
                            <a:t>			      g      37,8    </a:t>
                          </a:r>
                          <a:r>
                            <a:rPr lang="nl-NL" dirty="0">
                              <a:solidFill>
                                <a:srgbClr val="FF0000"/>
                              </a:solidFill>
                            </a:rPr>
                            <a:t>133,3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  <a:r>
                            <a:rPr lang="nl-NL" baseline="0" dirty="0"/>
                            <a:t>                   mol        ?         1</a:t>
                          </a:r>
                        </a:p>
                        <a:p>
                          <a:r>
                            <a:rPr lang="nl-NL" baseline="0" dirty="0"/>
                            <a:t>				                ? = 0,2836 mol </a:t>
                          </a:r>
                          <a:r>
                            <a:rPr kumimoji="0" lang="nl-NL" sz="18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b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0,2836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2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             </a:t>
                          </a:r>
                          <a:r>
                            <a:rPr lang="nl-NL" dirty="0"/>
                            <a:t>?           3           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			                ?</a:t>
                          </a:r>
                          <a:r>
                            <a:rPr lang="nl-NL" baseline="0" dirty="0"/>
                            <a:t> = 0,4254 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lang="nl-NL" baseline="0" dirty="0"/>
                            <a:t>         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r>
                            <a:rPr lang="nl-NL" i="0" dirty="0"/>
                            <a:t>mol </a:t>
                          </a:r>
                          <a:r>
                            <a:rPr kumimoji="0" lang="nl-NL" sz="1800" i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i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 </a:t>
                          </a:r>
                          <a:r>
                            <a:rPr kumimoji="0" lang="nl-NL" sz="1800" i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0,4254</a:t>
                          </a:r>
                          <a:r>
                            <a:rPr kumimoji="0" lang="nl-NL" sz="1800" i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1</a:t>
                          </a:r>
                          <a:endParaRPr kumimoji="0" lang="nl-NL" sz="1800" u="none" strike="noStrike" kern="1200" cap="none" spc="0" normalizeH="0" baseline="-2500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	g  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 ?          70,90                  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? = 30,2 g chloor</a:t>
                          </a:r>
                          <a:endParaRPr kumimoji="0" lang="nl-NL" sz="180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  <a:p>
                          <a:r>
                            <a:rPr kumimoji="0" lang="en-US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                                                                                     </a:t>
                          </a:r>
                          <a:r>
                            <a:rPr kumimoji="0" lang="en-US" sz="120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3 </a:t>
                          </a:r>
                          <a:r>
                            <a:rPr kumimoji="0" lang="en-US" sz="120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cijfers</a:t>
                          </a:r>
                          <a:r>
                            <a:rPr kumimoji="0" lang="en-US" sz="120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 significant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5159594"/>
                  </p:ext>
                </p:extLst>
              </p:nvPr>
            </p:nvGraphicFramePr>
            <p:xfrm>
              <a:off x="179512" y="692696"/>
              <a:ext cx="8856983" cy="5719395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30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2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nl-NL" sz="1400" b="0" dirty="0"/>
                            <a:t>Stap 1: </a:t>
                          </a:r>
                          <a:r>
                            <a:rPr lang="nl-NL" sz="1400" b="0" baseline="0" dirty="0"/>
                            <a:t>  R</a:t>
                          </a:r>
                          <a:r>
                            <a:rPr lang="nl-NL" sz="1400" b="0" dirty="0"/>
                            <a:t>eactievergelijking</a:t>
                          </a:r>
                          <a:endParaRPr lang="nl-NL" sz="14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35223" t="-10377" r="-186" b="-78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 2:   Gegeven, gevraagd?</a:t>
                          </a:r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                                 ?                            </a:t>
                          </a:r>
                          <a:r>
                            <a:rPr lang="nl-NL" dirty="0">
                              <a:solidFill>
                                <a:srgbClr val="FF0000"/>
                              </a:solidFill>
                            </a:rPr>
                            <a:t>37,8</a:t>
                          </a:r>
                          <a:r>
                            <a:rPr lang="nl-NL" dirty="0"/>
                            <a:t> gram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187">
                    <a:tc>
                      <a:txBody>
                        <a:bodyPr/>
                        <a:lstStyle/>
                        <a:p>
                          <a:r>
                            <a:rPr lang="nl-NL" sz="1400" dirty="0"/>
                            <a:t>Stap</a:t>
                          </a:r>
                          <a:r>
                            <a:rPr lang="nl-NL" sz="1400" baseline="0" dirty="0"/>
                            <a:t> 3:   Molverhouding</a:t>
                          </a:r>
                          <a:endParaRPr lang="nl-NL" sz="1400" baseline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                              3</a:t>
                          </a:r>
                          <a:r>
                            <a:rPr lang="nl-NL" baseline="0" dirty="0"/>
                            <a:t> mol             :             2 mol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1882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4:   Gegeven omrekenen       	in mol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                                                    </a:t>
                          </a:r>
                        </a:p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nl-NL" dirty="0"/>
                            <a:t>			      g      37,8    </a:t>
                          </a:r>
                          <a:r>
                            <a:rPr lang="nl-NL" dirty="0">
                              <a:solidFill>
                                <a:srgbClr val="FF0000"/>
                              </a:solidFill>
                            </a:rPr>
                            <a:t>133,3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  <a:r>
                            <a:rPr lang="nl-NL" baseline="0" dirty="0"/>
                            <a:t>                   mol        ?         1</a:t>
                          </a:r>
                        </a:p>
                        <a:p>
                          <a:r>
                            <a:rPr lang="nl-NL" baseline="0" dirty="0"/>
                            <a:t>				                ? = 0,2836 mol </a:t>
                          </a:r>
                          <a:r>
                            <a:rPr kumimoji="0" lang="nl-NL" sz="1800" b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b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914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5:   Hoeveel mol 	gevraagde stof?</a:t>
                          </a:r>
                        </a:p>
                        <a:p>
                          <a:endParaRPr lang="nl-NL" sz="1400" dirty="0"/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	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AlCl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3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0,2836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  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sym typeface="Wingdings" pitchFamily="2" charset="2"/>
                            </a:rPr>
                            <a:t>2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             </a:t>
                          </a:r>
                          <a:r>
                            <a:rPr lang="nl-NL" dirty="0"/>
                            <a:t>?           3           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dirty="0"/>
                            <a:t>				                ?</a:t>
                          </a:r>
                          <a:r>
                            <a:rPr lang="nl-NL" baseline="0" dirty="0"/>
                            <a:t> = 0,4254 mol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</a:t>
                          </a:r>
                          <a:r>
                            <a:rPr lang="nl-NL" baseline="0" dirty="0"/>
                            <a:t>         </a:t>
                          </a:r>
                          <a:endParaRPr lang="nl-N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38153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5475" algn="l"/>
                            </a:tabLst>
                          </a:pPr>
                          <a:r>
                            <a:rPr lang="nl-NL" sz="1400" dirty="0"/>
                            <a:t>Stap 6:   Reken om naar de 	gevraagde eenheid</a:t>
                          </a:r>
                        </a:p>
                        <a:p>
                          <a:endParaRPr lang="nl-NL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nl-NL" dirty="0"/>
                            <a:t>     	</a:t>
                          </a:r>
                          <a:r>
                            <a:rPr lang="nl-NL" i="0" dirty="0"/>
                            <a:t>mol </a:t>
                          </a:r>
                          <a:r>
                            <a:rPr kumimoji="0" lang="nl-NL" sz="1800" i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Cl</a:t>
                          </a:r>
                          <a:r>
                            <a:rPr kumimoji="0" lang="nl-NL" sz="1800" i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 </a:t>
                          </a:r>
                          <a:r>
                            <a:rPr kumimoji="0" lang="nl-NL" sz="1800" i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0,4254</a:t>
                          </a:r>
                          <a:r>
                            <a:rPr kumimoji="0" lang="nl-NL" sz="1800" i="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1</a:t>
                          </a:r>
                          <a:endParaRPr kumimoji="0" lang="nl-NL" sz="1800" u="none" strike="noStrike" kern="1200" cap="none" spc="0" normalizeH="0" baseline="-2500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	g  Cl</a:t>
                          </a:r>
                          <a:r>
                            <a:rPr kumimoji="0" lang="nl-NL" sz="1800" u="none" strike="noStrike" kern="1200" cap="none" spc="0" normalizeH="0" baseline="-2500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2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 ?          70,90                         </a:t>
                          </a:r>
                          <a:r>
                            <a:rPr kumimoji="0" lang="nl-NL" sz="180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? = 30,2 g chloor</a:t>
                          </a:r>
                          <a:endParaRPr kumimoji="0" lang="nl-NL" sz="180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  <a:p>
                          <a:r>
                            <a:rPr kumimoji="0" lang="en-US" sz="18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                                                                                        </a:t>
                          </a:r>
                          <a:r>
                            <a:rPr kumimoji="0" lang="en-US" sz="120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3 </a:t>
                          </a:r>
                          <a:r>
                            <a:rPr kumimoji="0" lang="en-US" sz="120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cijfers</a:t>
                          </a:r>
                          <a:r>
                            <a:rPr kumimoji="0" lang="en-US" sz="120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</a:rPr>
                            <a:t> significant</a:t>
                          </a:r>
                          <a:endParaRPr kumimoji="0" lang="nl-NL" sz="180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hthoek 7"/>
          <p:cNvSpPr/>
          <p:nvPr/>
        </p:nvSpPr>
        <p:spPr>
          <a:xfrm>
            <a:off x="35496" y="188640"/>
            <a:ext cx="9108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2200" dirty="0">
                <a:solidFill>
                  <a:prstClr val="black"/>
                </a:solidFill>
              </a:rPr>
              <a:t>   Hoeveel gram chloor is er nodig om 37,8 gram aluminiumchloride te maken.</a:t>
            </a:r>
          </a:p>
        </p:txBody>
      </p:sp>
      <p:cxnSp>
        <p:nvCxnSpPr>
          <p:cNvPr id="10" name="Rechte verbindingslijn 9"/>
          <p:cNvCxnSpPr/>
          <p:nvPr/>
        </p:nvCxnSpPr>
        <p:spPr>
          <a:xfrm flipV="1">
            <a:off x="6570221" y="2636101"/>
            <a:ext cx="1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V="1">
            <a:off x="4427984" y="4005064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3456000" y="4293096"/>
            <a:ext cx="2232248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5400092" y="2924944"/>
            <a:ext cx="180020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V="1">
            <a:off x="5940152" y="2636912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V="1">
            <a:off x="5364088" y="4005064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cxnSpLocks/>
          </p:cNvCxnSpPr>
          <p:nvPr/>
        </p:nvCxnSpPr>
        <p:spPr>
          <a:xfrm>
            <a:off x="3456000" y="5733256"/>
            <a:ext cx="2340136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V="1">
            <a:off x="5148064" y="5445224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V="1">
            <a:off x="4283968" y="5445224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13311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BFD9607-4E1C-411A-82FD-242B18C2E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89138"/>
            <a:ext cx="1509713" cy="858837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000" b="1">
                <a:latin typeface="Arial" panose="020B0604020202020204" pitchFamily="34" charset="0"/>
              </a:rPr>
              <a:t>Volume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mL ,   L,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cm</a:t>
            </a:r>
            <a:r>
              <a:rPr lang="en-US" altLang="nl-NL" sz="1800" b="1" baseline="30000">
                <a:latin typeface="Arial" panose="020B0604020202020204" pitchFamily="34" charset="0"/>
              </a:rPr>
              <a:t>3</a:t>
            </a:r>
            <a:r>
              <a:rPr lang="en-US" altLang="nl-NL" sz="1800" b="1">
                <a:latin typeface="Arial" panose="020B0604020202020204" pitchFamily="34" charset="0"/>
              </a:rPr>
              <a:t>, dm</a:t>
            </a:r>
            <a:r>
              <a:rPr lang="en-US" altLang="nl-NL" sz="1800" b="1" baseline="30000">
                <a:latin typeface="Arial" panose="020B0604020202020204" pitchFamily="34" charset="0"/>
              </a:rPr>
              <a:t>3</a:t>
            </a:r>
            <a:r>
              <a:rPr lang="en-US" altLang="nl-NL" sz="1800" b="1">
                <a:latin typeface="Arial" panose="020B0604020202020204" pitchFamily="34" charset="0"/>
              </a:rPr>
              <a:t>, m</a:t>
            </a:r>
            <a:r>
              <a:rPr lang="en-US" altLang="nl-NL" sz="1800" b="1" baseline="30000">
                <a:latin typeface="Arial" panose="020B0604020202020204" pitchFamily="34" charset="0"/>
              </a:rPr>
              <a:t>3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019988D-D290-4E7F-A8BF-6248775EB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1989138"/>
            <a:ext cx="1371600" cy="858837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000" b="1">
                <a:latin typeface="Arial" panose="020B0604020202020204" pitchFamily="34" charset="0"/>
              </a:rPr>
              <a:t>Massa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mg, g, kg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F3EB91A-8955-4AC2-AF61-0DCF3FB1F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938" y="2001838"/>
            <a:ext cx="1573212" cy="846137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000" b="1">
                <a:latin typeface="Arial" panose="020B0604020202020204" pitchFamily="34" charset="0"/>
              </a:rPr>
              <a:t>Chemische hoeveelheid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mol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2AF24316-ADA7-4457-BE62-A82BB0402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001838"/>
            <a:ext cx="1508125" cy="8604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000" b="1">
                <a:latin typeface="Arial" panose="020B0604020202020204" pitchFamily="34" charset="0"/>
              </a:rPr>
              <a:t>Volume gas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1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solidFill>
                  <a:schemeClr val="bg1"/>
                </a:solidFill>
                <a:latin typeface="Arial" panose="020B0604020202020204" pitchFamily="34" charset="0"/>
              </a:rPr>
              <a:t>mL ,   L,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cm</a:t>
            </a:r>
            <a:r>
              <a:rPr lang="en-US" altLang="nl-NL" sz="1800" b="1" baseline="30000">
                <a:latin typeface="Arial" panose="020B0604020202020204" pitchFamily="34" charset="0"/>
              </a:rPr>
              <a:t>3</a:t>
            </a:r>
            <a:r>
              <a:rPr lang="en-US" altLang="nl-NL" sz="1800" b="1">
                <a:latin typeface="Arial" panose="020B0604020202020204" pitchFamily="34" charset="0"/>
              </a:rPr>
              <a:t>, dm</a:t>
            </a:r>
            <a:r>
              <a:rPr lang="en-US" altLang="nl-NL" sz="1800" b="1" baseline="30000">
                <a:latin typeface="Arial" panose="020B0604020202020204" pitchFamily="34" charset="0"/>
              </a:rPr>
              <a:t>3</a:t>
            </a:r>
            <a:r>
              <a:rPr lang="en-US" altLang="nl-NL" sz="1800" b="1">
                <a:latin typeface="Arial" panose="020B0604020202020204" pitchFamily="34" charset="0"/>
              </a:rPr>
              <a:t>, m</a:t>
            </a:r>
            <a:r>
              <a:rPr lang="en-US" altLang="nl-NL" sz="1800" b="1" baseline="30000">
                <a:latin typeface="Arial" panose="020B0604020202020204" pitchFamily="34" charset="0"/>
              </a:rPr>
              <a:t>3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2054" name="Line 14">
            <a:extLst>
              <a:ext uri="{FF2B5EF4-FFF2-40B4-BE49-F238E27FC236}">
                <a16:creationId xmlns:a16="http://schemas.microsoft.com/office/drawing/2014/main" id="{DE503B0B-2744-4D5F-B596-B96486BB1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5146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55" name="Line 15">
            <a:extLst>
              <a:ext uri="{FF2B5EF4-FFF2-40B4-BE49-F238E27FC236}">
                <a16:creationId xmlns:a16="http://schemas.microsoft.com/office/drawing/2014/main" id="{A9E10FAB-F193-49E6-A846-6119314ADC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4500" y="25146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56" name="Line 16">
            <a:extLst>
              <a:ext uri="{FF2B5EF4-FFF2-40B4-BE49-F238E27FC236}">
                <a16:creationId xmlns:a16="http://schemas.microsoft.com/office/drawing/2014/main" id="{5AF2F51E-7F08-45E1-BF7C-827CC6221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5273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57" name="Text Box 18">
            <a:extLst>
              <a:ext uri="{FF2B5EF4-FFF2-40B4-BE49-F238E27FC236}">
                <a16:creationId xmlns:a16="http://schemas.microsoft.com/office/drawing/2014/main" id="{EEF204DF-2EDD-448B-8A9B-7F4E1F37E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019425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b="1">
                <a:solidFill>
                  <a:schemeClr val="tx2"/>
                </a:solidFill>
                <a:latin typeface="Arial" panose="020B0604020202020204" pitchFamily="34" charset="0"/>
              </a:rPr>
              <a:t>Dichtheid</a:t>
            </a:r>
            <a:endParaRPr lang="nl-NL" altLang="nl-NL" sz="16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58" name="Text Box 21">
            <a:extLst>
              <a:ext uri="{FF2B5EF4-FFF2-40B4-BE49-F238E27FC236}">
                <a16:creationId xmlns:a16="http://schemas.microsoft.com/office/drawing/2014/main" id="{4CD6AF5D-8E74-4340-B346-5A44EBC27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650" y="3019425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nl-NL" sz="1600" b="1">
                <a:solidFill>
                  <a:schemeClr val="tx2"/>
                </a:solidFill>
                <a:latin typeface="Arial" panose="020B0604020202020204" pitchFamily="34" charset="0"/>
              </a:rPr>
              <a:t>Molaire massa</a:t>
            </a:r>
            <a:endParaRPr lang="nl-NL" altLang="nl-NL" sz="16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59" name="Text Box 22">
            <a:extLst>
              <a:ext uri="{FF2B5EF4-FFF2-40B4-BE49-F238E27FC236}">
                <a16:creationId xmlns:a16="http://schemas.microsoft.com/office/drawing/2014/main" id="{F9A33B64-2BF8-46F3-80A9-CD3ABAABD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3019425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nl-NL" sz="1600" b="1">
                <a:solidFill>
                  <a:schemeClr val="tx2"/>
                </a:solidFill>
                <a:latin typeface="Arial" panose="020B0604020202020204" pitchFamily="34" charset="0"/>
              </a:rPr>
              <a:t>Molair volume</a:t>
            </a:r>
            <a:endParaRPr lang="nl-NL" altLang="nl-NL" sz="16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60" name="Line 24">
            <a:extLst>
              <a:ext uri="{FF2B5EF4-FFF2-40B4-BE49-F238E27FC236}">
                <a16:creationId xmlns:a16="http://schemas.microsoft.com/office/drawing/2014/main" id="{C38DB9BA-22FD-4407-8B3B-EED2C2890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657600"/>
            <a:ext cx="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61" name="Rectangle 25">
            <a:extLst>
              <a:ext uri="{FF2B5EF4-FFF2-40B4-BE49-F238E27FC236}">
                <a16:creationId xmlns:a16="http://schemas.microsoft.com/office/drawing/2014/main" id="{6D00954C-4121-47DA-90BB-81F3A4355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724400"/>
            <a:ext cx="1524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400">
                <a:latin typeface="Arial" panose="020B0604020202020204" pitchFamily="34" charset="0"/>
              </a:rPr>
              <a:t>Binas Tabel 8-12</a:t>
            </a:r>
            <a:endParaRPr lang="nl-NL" altLang="nl-NL" sz="1400">
              <a:latin typeface="Arial" panose="020B0604020202020204" pitchFamily="34" charset="0"/>
            </a:endParaRPr>
          </a:p>
        </p:txBody>
      </p:sp>
      <p:sp>
        <p:nvSpPr>
          <p:cNvPr id="2062" name="Rectangle 26">
            <a:extLst>
              <a:ext uri="{FF2B5EF4-FFF2-40B4-BE49-F238E27FC236}">
                <a16:creationId xmlns:a16="http://schemas.microsoft.com/office/drawing/2014/main" id="{0D42C992-F06D-4665-A17A-DDEDC0C0C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724400"/>
            <a:ext cx="1524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400">
                <a:latin typeface="Arial" panose="020B0604020202020204" pitchFamily="34" charset="0"/>
              </a:rPr>
              <a:t>Binas Tabel 98-99</a:t>
            </a:r>
            <a:endParaRPr lang="nl-NL" altLang="nl-NL" sz="1400">
              <a:latin typeface="Arial" panose="020B0604020202020204" pitchFamily="34" charset="0"/>
            </a:endParaRPr>
          </a:p>
        </p:txBody>
      </p:sp>
      <p:sp>
        <p:nvSpPr>
          <p:cNvPr id="2063" name="Rectangle 27">
            <a:extLst>
              <a:ext uri="{FF2B5EF4-FFF2-40B4-BE49-F238E27FC236}">
                <a16:creationId xmlns:a16="http://schemas.microsoft.com/office/drawing/2014/main" id="{F564654F-B305-46C6-83F8-EDE61436F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724400"/>
            <a:ext cx="2057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400">
                <a:latin typeface="Arial" panose="020B0604020202020204" pitchFamily="34" charset="0"/>
              </a:rPr>
              <a:t>Binas Tabel 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1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400">
                <a:latin typeface="Arial" panose="020B0604020202020204" pitchFamily="34" charset="0"/>
              </a:rPr>
              <a:t>V</a:t>
            </a:r>
            <a:r>
              <a:rPr lang="en-US" altLang="nl-NL" sz="1400" baseline="-10000">
                <a:latin typeface="Arial" panose="020B0604020202020204" pitchFamily="34" charset="0"/>
              </a:rPr>
              <a:t>m</a:t>
            </a:r>
            <a:r>
              <a:rPr lang="en-US" altLang="nl-NL" sz="1400">
                <a:latin typeface="Arial" panose="020B0604020202020204" pitchFamily="34" charset="0"/>
              </a:rPr>
              <a:t> = 22,4 dm</a:t>
            </a:r>
            <a:r>
              <a:rPr lang="en-US" altLang="nl-NL" sz="1400" baseline="30000">
                <a:latin typeface="Arial" panose="020B0604020202020204" pitchFamily="34" charset="0"/>
              </a:rPr>
              <a:t>3</a:t>
            </a:r>
            <a:r>
              <a:rPr lang="en-US" altLang="nl-NL" sz="1400">
                <a:latin typeface="Arial" panose="020B0604020202020204" pitchFamily="34" charset="0"/>
              </a:rPr>
              <a:t> mol</a:t>
            </a:r>
            <a:r>
              <a:rPr lang="en-US" altLang="nl-NL" sz="1400" baseline="30000">
                <a:latin typeface="Arial" panose="020B0604020202020204" pitchFamily="34" charset="0"/>
              </a:rPr>
              <a:t>-1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400">
                <a:latin typeface="Arial" panose="020B0604020202020204" pitchFamily="34" charset="0"/>
              </a:rPr>
              <a:t>(p=p</a:t>
            </a:r>
            <a:r>
              <a:rPr lang="en-US" altLang="nl-NL" sz="1400" baseline="-10000">
                <a:latin typeface="Arial" panose="020B0604020202020204" pitchFamily="34" charset="0"/>
              </a:rPr>
              <a:t>o</a:t>
            </a:r>
            <a:r>
              <a:rPr lang="en-US" altLang="nl-NL" sz="1400">
                <a:latin typeface="Arial" panose="020B0604020202020204" pitchFamily="34" charset="0"/>
              </a:rPr>
              <a:t> T=273K)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1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400">
                <a:latin typeface="Arial" panose="020B0604020202020204" pitchFamily="34" charset="0"/>
              </a:rPr>
              <a:t>V</a:t>
            </a:r>
            <a:r>
              <a:rPr lang="en-US" altLang="nl-NL" sz="1400" baseline="-10000">
                <a:latin typeface="Arial" panose="020B0604020202020204" pitchFamily="34" charset="0"/>
              </a:rPr>
              <a:t>m</a:t>
            </a:r>
            <a:r>
              <a:rPr lang="en-US" altLang="nl-NL" sz="1400">
                <a:latin typeface="Arial" panose="020B0604020202020204" pitchFamily="34" charset="0"/>
              </a:rPr>
              <a:t> = 24,5 dm</a:t>
            </a:r>
            <a:r>
              <a:rPr lang="en-US" altLang="nl-NL" sz="1400" baseline="30000">
                <a:latin typeface="Arial" panose="020B0604020202020204" pitchFamily="34" charset="0"/>
              </a:rPr>
              <a:t>3</a:t>
            </a:r>
            <a:r>
              <a:rPr lang="en-US" altLang="nl-NL" sz="1400">
                <a:latin typeface="Arial" panose="020B0604020202020204" pitchFamily="34" charset="0"/>
              </a:rPr>
              <a:t> mol</a:t>
            </a:r>
            <a:r>
              <a:rPr lang="en-US" altLang="nl-NL" sz="1400" baseline="30000">
                <a:latin typeface="Arial" panose="020B0604020202020204" pitchFamily="34" charset="0"/>
              </a:rPr>
              <a:t>-1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400">
                <a:latin typeface="Arial" panose="020B0604020202020204" pitchFamily="34" charset="0"/>
              </a:rPr>
              <a:t>(p=p</a:t>
            </a:r>
            <a:r>
              <a:rPr lang="en-US" altLang="nl-NL" sz="1400" baseline="-10000">
                <a:latin typeface="Arial" panose="020B0604020202020204" pitchFamily="34" charset="0"/>
              </a:rPr>
              <a:t>o</a:t>
            </a:r>
            <a:r>
              <a:rPr lang="en-US" altLang="nl-NL" sz="1400">
                <a:latin typeface="Arial" panose="020B0604020202020204" pitchFamily="34" charset="0"/>
              </a:rPr>
              <a:t> T=298K)</a:t>
            </a:r>
            <a:endParaRPr lang="nl-NL" altLang="nl-NL" sz="1400">
              <a:latin typeface="Arial" panose="020B0604020202020204" pitchFamily="34" charset="0"/>
            </a:endParaRPr>
          </a:p>
        </p:txBody>
      </p:sp>
      <p:sp>
        <p:nvSpPr>
          <p:cNvPr id="2064" name="Line 28">
            <a:extLst>
              <a:ext uri="{FF2B5EF4-FFF2-40B4-BE49-F238E27FC236}">
                <a16:creationId xmlns:a16="http://schemas.microsoft.com/office/drawing/2014/main" id="{B84E852F-5AF5-43E3-9E93-DDCB5F6F6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657600"/>
            <a:ext cx="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65" name="Line 29">
            <a:extLst>
              <a:ext uri="{FF2B5EF4-FFF2-40B4-BE49-F238E27FC236}">
                <a16:creationId xmlns:a16="http://schemas.microsoft.com/office/drawing/2014/main" id="{3A69246A-64E5-4D4A-B8E7-D12856AB2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657600"/>
            <a:ext cx="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66" name="Text Box 31">
            <a:extLst>
              <a:ext uri="{FF2B5EF4-FFF2-40B4-BE49-F238E27FC236}">
                <a16:creationId xmlns:a16="http://schemas.microsoft.com/office/drawing/2014/main" id="{192D4A15-1EA8-4344-9248-B318F21D1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858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nl-NL" sz="2400" b="1" dirty="0" err="1">
                <a:latin typeface="Arial" panose="020B0604020202020204" pitchFamily="34" charset="0"/>
              </a:rPr>
              <a:t>Hoofdschema</a:t>
            </a:r>
            <a:r>
              <a:rPr lang="en-US" altLang="nl-NL" sz="2400" b="1" dirty="0">
                <a:latin typeface="Arial" panose="020B0604020202020204" pitchFamily="34" charset="0"/>
              </a:rPr>
              <a:t> </a:t>
            </a:r>
            <a:r>
              <a:rPr lang="en-US" altLang="nl-NL" sz="2400" b="1" dirty="0" err="1">
                <a:latin typeface="Arial" panose="020B0604020202020204" pitchFamily="34" charset="0"/>
              </a:rPr>
              <a:t>berekeningen</a:t>
            </a:r>
            <a:endParaRPr lang="nl-NL" altLang="nl-NL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1">
            <a:extLst>
              <a:ext uri="{FF2B5EF4-FFF2-40B4-BE49-F238E27FC236}">
                <a16:creationId xmlns:a16="http://schemas.microsoft.com/office/drawing/2014/main" id="{83EE90E7-705E-498A-BCA1-D1A66A125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858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nl-NL" sz="2400" b="1" dirty="0" err="1">
                <a:latin typeface="Arial" panose="020B0604020202020204" pitchFamily="34" charset="0"/>
              </a:rPr>
              <a:t>Dichtheid</a:t>
            </a:r>
            <a:endParaRPr lang="nl-NL" altLang="nl-NL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8" y="692696"/>
            <a:ext cx="6252556" cy="625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nl-NL" sz="2800" dirty="0"/>
              <a:t>Wat is zwaarder een kilo piepschuim of een kilo goud?</a:t>
            </a:r>
          </a:p>
        </p:txBody>
      </p:sp>
      <p:pic>
        <p:nvPicPr>
          <p:cNvPr id="1026" name="Picture 2" descr="http://www.hhofstede.nl/modules/goudstaaf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6333">
            <a:off x="7490904" y="5485445"/>
            <a:ext cx="554027" cy="39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68389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04900" y="1483200"/>
            <a:ext cx="69342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/>
          </a:p>
        </p:txBody>
      </p:sp>
      <p:pic>
        <p:nvPicPr>
          <p:cNvPr id="3080" name="Picture 8" descr="http://www.maxton.com/gallery/max5au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24500"/>
            <a:ext cx="16002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104900" y="3962400"/>
            <a:ext cx="69342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276600" y="1788000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   1 cm</a:t>
            </a:r>
            <a:r>
              <a:rPr lang="en-US" sz="2000" baseline="30000" dirty="0">
                <a:latin typeface="Arial" charset="0"/>
              </a:rPr>
              <a:t>3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goud</a:t>
            </a:r>
            <a:r>
              <a:rPr lang="en-US" sz="2000" dirty="0">
                <a:latin typeface="Arial" charset="0"/>
              </a:rPr>
              <a:t>	   </a:t>
            </a:r>
            <a:r>
              <a:rPr lang="en-US" sz="2000" dirty="0" err="1">
                <a:latin typeface="Arial" charset="0"/>
              </a:rPr>
              <a:t>massa</a:t>
            </a:r>
            <a:r>
              <a:rPr lang="en-US" sz="2000" dirty="0">
                <a:latin typeface="Arial" charset="0"/>
              </a:rPr>
              <a:t> = 19,3 gram</a:t>
            </a:r>
            <a:endParaRPr lang="nl-NL" sz="2000" dirty="0">
              <a:latin typeface="Arial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124200" y="4267200"/>
            <a:ext cx="495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1 cm</a:t>
            </a:r>
            <a:r>
              <a:rPr lang="en-US" sz="2000" baseline="30000">
                <a:latin typeface="Arial" charset="0"/>
              </a:rPr>
              <a:t>3</a:t>
            </a:r>
            <a:r>
              <a:rPr lang="en-US" sz="2000">
                <a:latin typeface="Arial" charset="0"/>
              </a:rPr>
              <a:t> piepschuim   massa = 0,0225 gram</a:t>
            </a:r>
            <a:endParaRPr lang="nl-NL" sz="2000">
              <a:latin typeface="Arial" charset="0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114800" y="5029200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Arial" charset="0"/>
              </a:rPr>
              <a:t>Dichtheid</a:t>
            </a:r>
            <a:r>
              <a:rPr lang="en-US" sz="2000" dirty="0">
                <a:latin typeface="Arial" charset="0"/>
              </a:rPr>
              <a:t> = 0,0225 gram/cm</a:t>
            </a:r>
            <a:r>
              <a:rPr lang="en-US" sz="2000" baseline="30000" dirty="0">
                <a:latin typeface="Arial" charset="0"/>
              </a:rPr>
              <a:t>3</a:t>
            </a:r>
            <a:endParaRPr lang="nl-NL" sz="2000" dirty="0">
              <a:latin typeface="Arial" charset="0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813854" y="255000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latin typeface="Arial" charset="0"/>
              </a:rPr>
              <a:t>Dichtheid</a:t>
            </a:r>
            <a:r>
              <a:rPr lang="en-US" sz="2000" dirty="0">
                <a:latin typeface="Arial" charset="0"/>
              </a:rPr>
              <a:t> = 19,3 gram/cm</a:t>
            </a:r>
            <a:r>
              <a:rPr lang="en-US" sz="2000" baseline="30000" dirty="0">
                <a:latin typeface="Arial" charset="0"/>
              </a:rPr>
              <a:t>3</a:t>
            </a:r>
            <a:endParaRPr lang="nl-NL" sz="2000" dirty="0">
              <a:latin typeface="Arial" charset="0"/>
            </a:endParaRPr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1000"/>
            <a:ext cx="152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52567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438400" y="1447800"/>
            <a:ext cx="42672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/>
              <a:t> 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819400" y="563880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latin typeface="Arial" charset="0"/>
              </a:rPr>
              <a:t>Dichtheid</a:t>
            </a:r>
            <a:r>
              <a:rPr lang="en-US" sz="2000" dirty="0">
                <a:latin typeface="Arial" charset="0"/>
              </a:rPr>
              <a:t> = 1,0 gram/mL</a:t>
            </a:r>
            <a:endParaRPr lang="nl-NL" sz="2000" dirty="0">
              <a:latin typeface="Arial" charset="0"/>
            </a:endParaRPr>
          </a:p>
        </p:txBody>
      </p:sp>
      <p:pic>
        <p:nvPicPr>
          <p:cNvPr id="4108" name="Picture 12" descr="http://dickstolk.files.wordpress.com/2010/05/wa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93" y="1483200"/>
            <a:ext cx="368141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BEC6C853-3921-4046-BD2A-D67A660F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742694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   Water</a:t>
            </a:r>
            <a:endParaRPr lang="nl-N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3555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1484784"/>
            <a:ext cx="4992687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835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A171C0B1-2FB8-4CC0-97E3-FA6EDE7B7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661" y="762000"/>
            <a:ext cx="56707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Arial" charset="0"/>
              </a:rPr>
              <a:t>Dode</a:t>
            </a:r>
            <a:r>
              <a:rPr lang="en-US" sz="2400" dirty="0">
                <a:latin typeface="Arial" charset="0"/>
              </a:rPr>
              <a:t> Zee</a:t>
            </a:r>
            <a:endParaRPr lang="nl-NL" sz="2400" dirty="0">
              <a:latin typeface="Arial" charset="0"/>
            </a:endParaRP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3241C3FB-D43A-431A-96D2-B0B1B70F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071" y="563760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latin typeface="Arial" charset="0"/>
              </a:rPr>
              <a:t>Dichtheid</a:t>
            </a:r>
            <a:r>
              <a:rPr lang="en-US" sz="2000" dirty="0">
                <a:latin typeface="Arial" charset="0"/>
              </a:rPr>
              <a:t> = 1,1 gram/mL</a:t>
            </a:r>
            <a:endParaRPr lang="nl-NL" sz="2000" dirty="0">
              <a:latin typeface="Arial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7D87A2B-BE46-47F2-B422-1BD6F2090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071" y="1484784"/>
            <a:ext cx="4815929" cy="361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9849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68952" cy="64807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nl-NL" sz="4200" b="1" dirty="0">
                <a:solidFill>
                  <a:schemeClr val="tx1"/>
                </a:solidFill>
              </a:rPr>
              <a:t>Rekenen aan reacties.</a:t>
            </a:r>
          </a:p>
          <a:p>
            <a:pPr algn="l"/>
            <a:endParaRPr lang="nl-NL" sz="1200" dirty="0">
              <a:solidFill>
                <a:schemeClr val="tx1"/>
              </a:solidFill>
            </a:endParaRPr>
          </a:p>
          <a:p>
            <a:pPr algn="l"/>
            <a:r>
              <a:rPr lang="nl-NL" dirty="0">
                <a:solidFill>
                  <a:schemeClr val="tx1"/>
                </a:solidFill>
              </a:rPr>
              <a:t>Bijvoorbeeld: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Hoeveel gram chloor is er nodig om 37,8 gram aluminiumchloride te maken.</a:t>
            </a:r>
          </a:p>
          <a:p>
            <a:pPr algn="l"/>
            <a:endParaRPr lang="nl-NL" dirty="0">
              <a:solidFill>
                <a:schemeClr val="tx1"/>
              </a:solidFill>
            </a:endParaRPr>
          </a:p>
          <a:p>
            <a:pPr algn="l"/>
            <a:endParaRPr lang="nl-NL" dirty="0">
              <a:solidFill>
                <a:schemeClr val="tx1"/>
              </a:solidFill>
            </a:endParaRPr>
          </a:p>
          <a:p>
            <a:pPr algn="l"/>
            <a:r>
              <a:rPr lang="nl-NL" dirty="0">
                <a:solidFill>
                  <a:srgbClr val="FF0000"/>
                </a:solidFill>
              </a:rPr>
              <a:t>stap 1: 	Reactievergelijking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2: 	wat is gegeven, wat wordt gevraagd?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3: 	</a:t>
            </a:r>
            <a:r>
              <a:rPr lang="nl-NL" dirty="0" err="1">
                <a:solidFill>
                  <a:schemeClr val="bg1"/>
                </a:solidFill>
              </a:rPr>
              <a:t>molverhouding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4: 	gegeven omrekenen in mol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5: 	hoeveel mol gevraagde stof?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6: 	reken om naar de gevraagde eenheid</a:t>
            </a:r>
          </a:p>
          <a:p>
            <a:pPr algn="l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4891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40" y="1"/>
            <a:ext cx="920384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94F57A89-E398-4F37-A253-D9BD21542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563880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chemeClr val="bg1"/>
                </a:solidFill>
                <a:latin typeface="Arial" charset="0"/>
              </a:rPr>
              <a:t>Dichtheid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 = 1,0 gram/mL</a:t>
            </a:r>
            <a:endParaRPr lang="nl-NL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70AEEAC6-CE0B-4F4B-9249-74ED0F130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2952" y="3166385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chemeClr val="bg1"/>
                </a:solidFill>
                <a:latin typeface="Arial" charset="0"/>
              </a:rPr>
              <a:t>Dichtheid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 = 0,9 gram/mL</a:t>
            </a:r>
            <a:endParaRPr lang="nl-NL" sz="20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31494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718" y="1340768"/>
            <a:ext cx="8352928" cy="1470025"/>
          </a:xfrm>
        </p:spPr>
        <p:txBody>
          <a:bodyPr>
            <a:noAutofit/>
          </a:bodyPr>
          <a:lstStyle/>
          <a:p>
            <a:r>
              <a:rPr lang="nl-NL" sz="2800" dirty="0"/>
              <a:t>Vaste stoffen en vloeistoffen hebben een dichtheid van:</a:t>
            </a:r>
            <a:br>
              <a:rPr lang="nl-NL" sz="1400" dirty="0"/>
            </a:br>
            <a:br>
              <a:rPr lang="nl-NL" sz="2800" dirty="0"/>
            </a:br>
            <a:r>
              <a:rPr lang="nl-NL" sz="2800" dirty="0"/>
              <a:t>± 1 gram per cm</a:t>
            </a:r>
            <a:r>
              <a:rPr lang="nl-NL" sz="2800" baseline="30000" dirty="0"/>
              <a:t>3  </a:t>
            </a:r>
            <a:r>
              <a:rPr lang="nl-NL" sz="2800" dirty="0"/>
              <a:t> (mL)</a:t>
            </a:r>
            <a:br>
              <a:rPr lang="nl-NL" sz="2800" baseline="30000" dirty="0"/>
            </a:br>
            <a:r>
              <a:rPr lang="nl-NL" sz="2800" dirty="0">
                <a:solidFill>
                  <a:prstClr val="black"/>
                </a:solidFill>
              </a:rPr>
              <a:t>± 1 kilogram per dm</a:t>
            </a:r>
            <a:r>
              <a:rPr lang="nl-NL" sz="2800" baseline="30000" dirty="0">
                <a:solidFill>
                  <a:prstClr val="black"/>
                </a:solidFill>
              </a:rPr>
              <a:t>3  </a:t>
            </a:r>
            <a:r>
              <a:rPr lang="nl-NL" sz="2800" dirty="0">
                <a:solidFill>
                  <a:prstClr val="black"/>
                </a:solidFill>
              </a:rPr>
              <a:t> (L)</a:t>
            </a:r>
            <a:endParaRPr lang="nl-NL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81622" y="3861048"/>
            <a:ext cx="8496944" cy="2088232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tx1"/>
                </a:solidFill>
                <a:latin typeface="+mj-lt"/>
              </a:rPr>
              <a:t>Gassen hebben een dichtheid van:</a:t>
            </a:r>
          </a:p>
          <a:p>
            <a:endParaRPr lang="nl-NL" sz="1400" dirty="0">
              <a:solidFill>
                <a:schemeClr val="tx1"/>
              </a:solidFill>
            </a:endParaRPr>
          </a:p>
          <a:p>
            <a:r>
              <a:rPr lang="nl-NL" sz="2800" dirty="0">
                <a:solidFill>
                  <a:schemeClr val="tx1"/>
                </a:solidFill>
              </a:rPr>
              <a:t>± 1 milligram per cm</a:t>
            </a:r>
            <a:r>
              <a:rPr lang="nl-NL" sz="2800" baseline="30000" dirty="0">
                <a:solidFill>
                  <a:schemeClr val="tx1"/>
                </a:solidFill>
              </a:rPr>
              <a:t>3</a:t>
            </a:r>
            <a:br>
              <a:rPr lang="nl-NL" sz="2800" baseline="30000" dirty="0"/>
            </a:br>
            <a:r>
              <a:rPr lang="nl-NL" sz="2800" dirty="0">
                <a:solidFill>
                  <a:prstClr val="black"/>
                </a:solidFill>
              </a:rPr>
              <a:t>± 1 gram per dm</a:t>
            </a:r>
            <a:r>
              <a:rPr lang="nl-NL" sz="2800" baseline="30000" dirty="0">
                <a:solidFill>
                  <a:prstClr val="black"/>
                </a:solidFill>
              </a:rPr>
              <a:t>3</a:t>
            </a:r>
            <a:endParaRPr lang="nl-N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8183341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89" y="1844824"/>
            <a:ext cx="764992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5364088" y="3625788"/>
            <a:ext cx="230425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83715370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solidFill>
                  <a:srgbClr val="FF0000"/>
                </a:solidFill>
              </a:rPr>
              <a:t>     </a:t>
            </a:r>
            <a:r>
              <a:rPr lang="nl-NL" sz="400" dirty="0">
                <a:solidFill>
                  <a:srgbClr val="FF0000"/>
                </a:solidFill>
              </a:rPr>
              <a:t>     </a:t>
            </a:r>
            <a:r>
              <a:rPr lang="nl-NL" sz="2800" dirty="0">
                <a:solidFill>
                  <a:srgbClr val="FF0000"/>
                </a:solidFill>
              </a:rPr>
              <a:t>Hoeveel gram is 12,0 mL alcohol?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2784335461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4800"/>
            <a:ext cx="8229600" cy="4248472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Zoek in </a:t>
            </a:r>
            <a:r>
              <a:rPr lang="nl-NL" sz="2800" dirty="0" err="1">
                <a:solidFill>
                  <a:srgbClr val="FF0000"/>
                </a:solidFill>
              </a:rPr>
              <a:t>Binas</a:t>
            </a:r>
            <a:r>
              <a:rPr lang="nl-NL" sz="2800" dirty="0">
                <a:solidFill>
                  <a:srgbClr val="FF0000"/>
                </a:solidFill>
              </a:rPr>
              <a:t> de dichtheid op : tabel 10, 11 en 12.</a:t>
            </a:r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D7240BF-0C94-4CBE-80F9-4C78CE559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2800" dirty="0"/>
              <a:t>Hoeveel gram is 12,0 mL alcohol?</a:t>
            </a:r>
          </a:p>
        </p:txBody>
      </p:sp>
    </p:spTree>
    <p:extLst>
      <p:ext uri="{BB962C8B-B14F-4D97-AF65-F5344CB8AC3E}">
        <p14:creationId xmlns:p14="http://schemas.microsoft.com/office/powerpoint/2010/main" val="108231534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/>
              <a:t>Hoeveel </a:t>
            </a:r>
            <a:r>
              <a:rPr lang="nl-NL" sz="2800" dirty="0">
                <a:solidFill>
                  <a:srgbClr val="FF0000"/>
                </a:solidFill>
              </a:rPr>
              <a:t>gram</a:t>
            </a:r>
            <a:r>
              <a:rPr lang="nl-NL" sz="2800" dirty="0"/>
              <a:t> is 12,0 </a:t>
            </a:r>
            <a:r>
              <a:rPr lang="nl-NL" sz="2800" dirty="0">
                <a:solidFill>
                  <a:srgbClr val="FF0000"/>
                </a:solidFill>
              </a:rPr>
              <a:t>mL</a:t>
            </a:r>
            <a:r>
              <a:rPr lang="nl-NL" sz="2800" dirty="0"/>
              <a:t> alcohol?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4800"/>
            <a:ext cx="8229600" cy="4248472"/>
          </a:xfrm>
        </p:spPr>
        <p:txBody>
          <a:bodyPr>
            <a:normAutofit/>
          </a:bodyPr>
          <a:lstStyle/>
          <a:p>
            <a:r>
              <a:rPr lang="nl-NL" sz="2800" dirty="0"/>
              <a:t>Zoek in </a:t>
            </a:r>
            <a:r>
              <a:rPr lang="nl-NL" sz="2800" dirty="0" err="1"/>
              <a:t>Binas</a:t>
            </a:r>
            <a:r>
              <a:rPr lang="nl-NL" sz="2800" dirty="0"/>
              <a:t> de dichtheid op : tabel 10, 11 en 12.</a:t>
            </a:r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>
                <a:solidFill>
                  <a:srgbClr val="FF0000"/>
                </a:solidFill>
              </a:rPr>
              <a:t>Reken de eenheid uit Binas om in gram per mL.</a:t>
            </a:r>
          </a:p>
          <a:p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3243234537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/>
              <a:t>Hoeveel gram is 12,0 mL alcohol?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4800"/>
            <a:ext cx="8229600" cy="4248472"/>
          </a:xfrm>
        </p:spPr>
        <p:txBody>
          <a:bodyPr>
            <a:normAutofit/>
          </a:bodyPr>
          <a:lstStyle/>
          <a:p>
            <a:r>
              <a:rPr lang="nl-NL" sz="2800" dirty="0"/>
              <a:t>Zoek in </a:t>
            </a:r>
            <a:r>
              <a:rPr lang="nl-NL" sz="2800" dirty="0" err="1"/>
              <a:t>Binas</a:t>
            </a:r>
            <a:r>
              <a:rPr lang="nl-NL" sz="2800" dirty="0"/>
              <a:t> de dichtheid op : tabel 10, 11 en 12.</a:t>
            </a:r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Reken de eenheid uit Binas om in gram per mL.</a:t>
            </a:r>
          </a:p>
          <a:p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r>
              <a:rPr lang="nl-NL" sz="2800" dirty="0">
                <a:solidFill>
                  <a:srgbClr val="FF0000"/>
                </a:solidFill>
              </a:rPr>
              <a:t>Bereken hoeveel gram 12,0 mL alcohol is.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113709748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/>
              <a:t>Hoeveel gram is 12,0 mL alcohol?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2856"/>
            <a:ext cx="8435280" cy="3993307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Zoek in </a:t>
            </a:r>
            <a:r>
              <a:rPr lang="nl-NL" sz="2800" dirty="0" err="1">
                <a:solidFill>
                  <a:srgbClr val="FF0000"/>
                </a:solidFill>
              </a:rPr>
              <a:t>Binas</a:t>
            </a:r>
            <a:r>
              <a:rPr lang="nl-NL" sz="2800" dirty="0">
                <a:solidFill>
                  <a:srgbClr val="FF0000"/>
                </a:solidFill>
              </a:rPr>
              <a:t> de dichtheid op : tabel 10, 11 en 12.</a:t>
            </a:r>
          </a:p>
          <a:p>
            <a:pPr marL="457200" lvl="1" indent="0">
              <a:buNone/>
            </a:pPr>
            <a:endParaRPr lang="nl-NL" dirty="0">
              <a:solidFill>
                <a:srgbClr val="FF0000"/>
              </a:solidFill>
              <a:effectLst/>
              <a:ea typeface="Times New Roman"/>
            </a:endParaRP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 </a:t>
            </a: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9643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/>
              <a:t>Hoeveel gram is 12,0 mL alcohol?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2856"/>
            <a:ext cx="8435280" cy="3993307"/>
          </a:xfrm>
        </p:spPr>
        <p:txBody>
          <a:bodyPr>
            <a:normAutofit/>
          </a:bodyPr>
          <a:lstStyle/>
          <a:p>
            <a:r>
              <a:rPr lang="nl-NL" sz="2800" dirty="0"/>
              <a:t>Zoek in </a:t>
            </a:r>
            <a:r>
              <a:rPr lang="nl-NL" sz="2800" dirty="0" err="1"/>
              <a:t>Binas</a:t>
            </a:r>
            <a:r>
              <a:rPr lang="nl-NL" sz="2800" dirty="0"/>
              <a:t> de dichtheid op : tabel 10, 11 en 12.</a:t>
            </a:r>
          </a:p>
          <a:p>
            <a:pPr marL="457200" lvl="1" indent="0">
              <a:buNone/>
            </a:pPr>
            <a:endParaRPr lang="nl-NL" dirty="0">
              <a:solidFill>
                <a:srgbClr val="FF0000"/>
              </a:solidFill>
              <a:effectLst/>
              <a:ea typeface="Times New Roman"/>
            </a:endParaRPr>
          </a:p>
          <a:p>
            <a:pPr marL="457200" lvl="1" indent="-98425">
              <a:buNone/>
            </a:pPr>
            <a:r>
              <a:rPr lang="nl-NL" dirty="0">
                <a:solidFill>
                  <a:srgbClr val="FF0000"/>
                </a:solidFill>
                <a:effectLst/>
                <a:ea typeface="Times New Roman"/>
              </a:rPr>
              <a:t>Alcohol heeft een dichtheid van 0,80 </a:t>
            </a:r>
            <a:r>
              <a:rPr lang="nl-NL" u="sng" dirty="0">
                <a:solidFill>
                  <a:srgbClr val="FF0000"/>
                </a:solidFill>
                <a:effectLst/>
                <a:ea typeface="Times New Roman"/>
              </a:rPr>
              <a:t>x 10</a:t>
            </a:r>
            <a:r>
              <a:rPr lang="nl-NL" u="sng" baseline="30000" dirty="0">
                <a:solidFill>
                  <a:srgbClr val="FF0000"/>
                </a:solidFill>
                <a:effectLst/>
                <a:ea typeface="Times New Roman"/>
              </a:rPr>
              <a:t>3  </a:t>
            </a:r>
            <a:r>
              <a:rPr lang="nl-NL" u="sng" dirty="0">
                <a:solidFill>
                  <a:srgbClr val="FF0000"/>
                </a:solidFill>
                <a:effectLst/>
                <a:ea typeface="Times New Roman"/>
              </a:rPr>
              <a:t>kg m</a:t>
            </a:r>
            <a:r>
              <a:rPr lang="nl-NL" u="sng" baseline="30000" dirty="0">
                <a:solidFill>
                  <a:srgbClr val="FF0000"/>
                </a:solidFill>
                <a:effectLst/>
                <a:ea typeface="Times New Roman"/>
              </a:rPr>
              <a:t>–3</a:t>
            </a:r>
          </a:p>
          <a:p>
            <a:pPr marL="457200" lvl="1" indent="-98425">
              <a:buNone/>
            </a:pPr>
            <a:endParaRPr lang="nl-NL" sz="800" u="sng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nl-NL" dirty="0">
                <a:solidFill>
                  <a:srgbClr val="FF0000"/>
                </a:solidFill>
                <a:ea typeface="Times New Roman"/>
              </a:rPr>
              <a:t>			              ofwel    0,80 x 10</a:t>
            </a:r>
            <a:r>
              <a:rPr lang="nl-NL" baseline="30000" dirty="0">
                <a:solidFill>
                  <a:srgbClr val="FF0000"/>
                </a:solidFill>
                <a:ea typeface="Times New Roman"/>
              </a:rPr>
              <a:t>3  </a:t>
            </a:r>
            <a:r>
              <a:rPr lang="nl-NL" dirty="0">
                <a:solidFill>
                  <a:srgbClr val="FF0000"/>
                </a:solidFill>
                <a:ea typeface="Times New Roman"/>
              </a:rPr>
              <a:t>kg per m</a:t>
            </a:r>
            <a:r>
              <a:rPr lang="nl-NL" baseline="30000" dirty="0">
                <a:solidFill>
                  <a:srgbClr val="FF0000"/>
                </a:solidFill>
                <a:ea typeface="Times New Roman"/>
              </a:rPr>
              <a:t>3</a:t>
            </a:r>
            <a:endParaRPr lang="nl-NL" dirty="0">
              <a:solidFill>
                <a:srgbClr val="FF0000"/>
              </a:solidFill>
            </a:endParaRPr>
          </a:p>
          <a:p>
            <a:endParaRPr lang="nl-NL" sz="2800" dirty="0"/>
          </a:p>
          <a:p>
            <a:pPr marL="0" indent="0">
              <a:buNone/>
            </a:pPr>
            <a:r>
              <a:rPr lang="nl-NL" sz="2800" dirty="0"/>
              <a:t> </a:t>
            </a: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8164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/>
              <a:t>Hoeveel gram is 12,0 mL alcohol?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4800"/>
            <a:ext cx="8507288" cy="4176464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Reken de eenheid uit Binas om in gram per mL.</a:t>
            </a:r>
          </a:p>
          <a:p>
            <a:pPr marL="0" indent="0">
              <a:buNone/>
            </a:pPr>
            <a:endParaRPr lang="nl-NL" sz="2800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358775" algn="l"/>
                <a:tab pos="4213225" algn="l"/>
              </a:tabLst>
            </a:pPr>
            <a:r>
              <a:rPr lang="nl-NL" sz="2800" dirty="0">
                <a:solidFill>
                  <a:srgbClr val="FF0000"/>
                </a:solidFill>
                <a:cs typeface="Arial" pitchFamily="34" charset="0"/>
              </a:rPr>
              <a:t>   	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706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68952" cy="64807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nl-NL" sz="4200" b="1" dirty="0">
                <a:solidFill>
                  <a:schemeClr val="tx1"/>
                </a:solidFill>
              </a:rPr>
              <a:t>Rekenen aan reacties.</a:t>
            </a:r>
          </a:p>
          <a:p>
            <a:pPr algn="l"/>
            <a:endParaRPr lang="nl-NL" sz="1200" dirty="0">
              <a:solidFill>
                <a:schemeClr val="tx1"/>
              </a:solidFill>
            </a:endParaRPr>
          </a:p>
          <a:p>
            <a:pPr algn="l"/>
            <a:r>
              <a:rPr lang="nl-NL" dirty="0">
                <a:solidFill>
                  <a:schemeClr val="tx1"/>
                </a:solidFill>
              </a:rPr>
              <a:t>Bijvoorbeeld: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Hoeveel gram chloor is er nodig om 37,8 gram aluminiumchloride te maken.</a:t>
            </a:r>
          </a:p>
          <a:p>
            <a:pPr algn="l"/>
            <a:endParaRPr lang="nl-NL" dirty="0">
              <a:solidFill>
                <a:schemeClr val="tx1"/>
              </a:solidFill>
            </a:endParaRPr>
          </a:p>
          <a:p>
            <a:pPr algn="l"/>
            <a:endParaRPr lang="nl-NL" dirty="0">
              <a:solidFill>
                <a:schemeClr val="tx1"/>
              </a:solidFill>
            </a:endParaRPr>
          </a:p>
          <a:p>
            <a:pPr algn="l"/>
            <a:r>
              <a:rPr lang="nl-NL" dirty="0">
                <a:solidFill>
                  <a:schemeClr val="tx1"/>
                </a:solidFill>
              </a:rPr>
              <a:t>stap 1: 	Reactievergelijking</a:t>
            </a:r>
          </a:p>
          <a:p>
            <a:pPr algn="l"/>
            <a:r>
              <a:rPr lang="nl-NL" dirty="0">
                <a:solidFill>
                  <a:srgbClr val="FF0000"/>
                </a:solidFill>
              </a:rPr>
              <a:t>stap 2: </a:t>
            </a:r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 dirty="0">
                <a:solidFill>
                  <a:srgbClr val="FF0000"/>
                </a:solidFill>
              </a:rPr>
              <a:t>Wat is gegeven, wat wordt gevraagd?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3: 	molverhouding 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4: 	gegeven omrekenen in mol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5: 	hoeveel mol gevraagde stof?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6: 	reken om naar de gevraagde eenheid</a:t>
            </a:r>
          </a:p>
          <a:p>
            <a:pPr algn="l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15994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/>
              <a:t>Hoeveel gram is 12,0 mL alcohol?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4800"/>
            <a:ext cx="8507288" cy="4176464"/>
          </a:xfrm>
        </p:spPr>
        <p:txBody>
          <a:bodyPr>
            <a:normAutofit/>
          </a:bodyPr>
          <a:lstStyle/>
          <a:p>
            <a:r>
              <a:rPr lang="nl-NL" sz="2800" dirty="0"/>
              <a:t>Reken de eenheid uit Binas om in gram per mL.</a:t>
            </a:r>
          </a:p>
          <a:p>
            <a:pPr marL="0" indent="0">
              <a:buNone/>
            </a:pPr>
            <a:endParaRPr lang="nl-NL" sz="2800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358775" algn="l"/>
                <a:tab pos="4213225" algn="l"/>
              </a:tabLst>
            </a:pPr>
            <a:r>
              <a:rPr lang="nl-NL" sz="2800" dirty="0">
                <a:solidFill>
                  <a:srgbClr val="FF0000"/>
                </a:solidFill>
                <a:cs typeface="Arial" pitchFamily="34" charset="0"/>
              </a:rPr>
              <a:t>   	massa     </a:t>
            </a:r>
            <a:r>
              <a:rPr lang="nl-NL" sz="2800" dirty="0">
                <a:solidFill>
                  <a:srgbClr val="FF0000"/>
                </a:solidFill>
                <a:ea typeface="Times New Roman"/>
              </a:rPr>
              <a:t>0,80 x 10</a:t>
            </a:r>
            <a:r>
              <a:rPr lang="nl-NL" sz="2800" baseline="30000" dirty="0">
                <a:solidFill>
                  <a:srgbClr val="FF0000"/>
                </a:solidFill>
                <a:ea typeface="Times New Roman"/>
              </a:rPr>
              <a:t>3  </a:t>
            </a:r>
            <a:r>
              <a:rPr lang="nl-NL" sz="2800" dirty="0">
                <a:solidFill>
                  <a:srgbClr val="FF0000"/>
                </a:solidFill>
                <a:ea typeface="Times New Roman"/>
              </a:rPr>
              <a:t>kg</a:t>
            </a:r>
            <a:endParaRPr lang="nl-NL" sz="2800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358775" algn="l"/>
                <a:tab pos="3949700" algn="l"/>
                <a:tab pos="4751388" algn="l"/>
                <a:tab pos="6362700" algn="l"/>
              </a:tabLst>
            </a:pPr>
            <a:r>
              <a:rPr lang="nl-NL" sz="2800" dirty="0">
                <a:solidFill>
                  <a:srgbClr val="FF0000"/>
                </a:solidFill>
                <a:cs typeface="Arial" pitchFamily="34" charset="0"/>
              </a:rPr>
              <a:t> 	volume          1 m</a:t>
            </a:r>
            <a:r>
              <a:rPr lang="nl-NL" sz="2800" baseline="30000" dirty="0">
                <a:solidFill>
                  <a:srgbClr val="FF0000"/>
                </a:solidFill>
                <a:ea typeface="Times New Roman"/>
              </a:rPr>
              <a:t>3</a:t>
            </a:r>
            <a:endParaRPr lang="nl-NL" sz="2800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>
              <a:solidFill>
                <a:prstClr val="black"/>
              </a:solidFill>
            </a:endParaRP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FAA55B-B348-421E-A847-3D088405DDEE}"/>
              </a:ext>
            </a:extLst>
          </p:cNvPr>
          <p:cNvCxnSpPr>
            <a:cxnSpLocks/>
          </p:cNvCxnSpPr>
          <p:nvPr/>
        </p:nvCxnSpPr>
        <p:spPr>
          <a:xfrm>
            <a:off x="2123728" y="3284984"/>
            <a:ext cx="0" cy="7920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7419226-9017-435B-A003-3068DDEEE401}"/>
              </a:ext>
            </a:extLst>
          </p:cNvPr>
          <p:cNvCxnSpPr>
            <a:cxnSpLocks/>
          </p:cNvCxnSpPr>
          <p:nvPr/>
        </p:nvCxnSpPr>
        <p:spPr>
          <a:xfrm>
            <a:off x="4211960" y="3284984"/>
            <a:ext cx="0" cy="7920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94A18C6B-5232-49F8-8158-1D23B30837C6}"/>
              </a:ext>
            </a:extLst>
          </p:cNvPr>
          <p:cNvCxnSpPr>
            <a:cxnSpLocks/>
          </p:cNvCxnSpPr>
          <p:nvPr/>
        </p:nvCxnSpPr>
        <p:spPr>
          <a:xfrm>
            <a:off x="900000" y="3672000"/>
            <a:ext cx="6840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6BB9F97-12F9-4B13-8173-6D4FBC9B8E68}"/>
              </a:ext>
            </a:extLst>
          </p:cNvPr>
          <p:cNvCxnSpPr>
            <a:cxnSpLocks/>
          </p:cNvCxnSpPr>
          <p:nvPr/>
        </p:nvCxnSpPr>
        <p:spPr>
          <a:xfrm>
            <a:off x="6516216" y="3275956"/>
            <a:ext cx="0" cy="7920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021707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/>
              <a:t>Hoeveel gram is 12,0 mL alcohol?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4800"/>
            <a:ext cx="8507288" cy="4176464"/>
          </a:xfrm>
        </p:spPr>
        <p:txBody>
          <a:bodyPr>
            <a:normAutofit/>
          </a:bodyPr>
          <a:lstStyle/>
          <a:p>
            <a:r>
              <a:rPr lang="nl-NL" sz="2800" dirty="0"/>
              <a:t>Reken de eenheid uit Binas om in gram per mL.</a:t>
            </a:r>
          </a:p>
          <a:p>
            <a:pPr marL="0" indent="0">
              <a:buNone/>
            </a:pPr>
            <a:endParaRPr lang="nl-NL" sz="2800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358775" algn="l"/>
                <a:tab pos="4213225" algn="l"/>
              </a:tabLst>
            </a:pPr>
            <a:r>
              <a:rPr lang="nl-NL" sz="2800" dirty="0">
                <a:solidFill>
                  <a:srgbClr val="FF0000"/>
                </a:solidFill>
                <a:cs typeface="Arial" pitchFamily="34" charset="0"/>
              </a:rPr>
              <a:t>   	</a:t>
            </a:r>
            <a:r>
              <a:rPr lang="nl-NL" sz="2800" dirty="0">
                <a:cs typeface="Arial" pitchFamily="34" charset="0"/>
              </a:rPr>
              <a:t>massa     </a:t>
            </a:r>
            <a:r>
              <a:rPr lang="nl-NL" sz="2800" dirty="0">
                <a:ea typeface="Times New Roman"/>
              </a:rPr>
              <a:t>0,80 x 10</a:t>
            </a:r>
            <a:r>
              <a:rPr lang="nl-NL" sz="2800" baseline="30000" dirty="0">
                <a:ea typeface="Times New Roman"/>
              </a:rPr>
              <a:t>3  </a:t>
            </a:r>
            <a:r>
              <a:rPr lang="nl-NL" sz="2800" dirty="0">
                <a:ea typeface="Times New Roman"/>
              </a:rPr>
              <a:t>kg   </a:t>
            </a:r>
            <a:r>
              <a:rPr lang="nl-NL" sz="2800" dirty="0">
                <a:solidFill>
                  <a:srgbClr val="FF0000"/>
                </a:solidFill>
                <a:ea typeface="Times New Roman"/>
              </a:rPr>
              <a:t>0,80 x 10</a:t>
            </a:r>
            <a:r>
              <a:rPr lang="nl-NL" sz="2800" baseline="30000" dirty="0">
                <a:solidFill>
                  <a:srgbClr val="FF0000"/>
                </a:solidFill>
                <a:ea typeface="Times New Roman"/>
              </a:rPr>
              <a:t>6  </a:t>
            </a:r>
            <a:r>
              <a:rPr lang="nl-NL" sz="2800" dirty="0">
                <a:solidFill>
                  <a:srgbClr val="FF0000"/>
                </a:solidFill>
                <a:ea typeface="Times New Roman"/>
              </a:rPr>
              <a:t>g</a:t>
            </a:r>
            <a:endParaRPr lang="nl-NL" sz="2800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358775" algn="l"/>
                <a:tab pos="3949700" algn="l"/>
                <a:tab pos="4751388" algn="l"/>
                <a:tab pos="6362700" algn="l"/>
              </a:tabLst>
            </a:pPr>
            <a:r>
              <a:rPr lang="nl-NL" sz="2800" dirty="0">
                <a:solidFill>
                  <a:srgbClr val="FF0000"/>
                </a:solidFill>
                <a:cs typeface="Arial" pitchFamily="34" charset="0"/>
              </a:rPr>
              <a:t> 	</a:t>
            </a:r>
            <a:r>
              <a:rPr lang="nl-NL" sz="2800" dirty="0">
                <a:cs typeface="Arial" pitchFamily="34" charset="0"/>
              </a:rPr>
              <a:t>volume          1 m</a:t>
            </a:r>
            <a:r>
              <a:rPr lang="nl-NL" sz="2800" baseline="30000" dirty="0">
                <a:ea typeface="Times New Roman"/>
              </a:rPr>
              <a:t>3          </a:t>
            </a:r>
            <a:r>
              <a:rPr lang="nl-NL" sz="2800" baseline="30000" dirty="0">
                <a:solidFill>
                  <a:srgbClr val="FF0000"/>
                </a:solidFill>
                <a:ea typeface="Times New Roman"/>
              </a:rPr>
              <a:t>           </a:t>
            </a:r>
            <a:r>
              <a:rPr lang="nl-NL" sz="2800" dirty="0">
                <a:solidFill>
                  <a:srgbClr val="FF0000"/>
                </a:solidFill>
                <a:ea typeface="Times New Roman"/>
              </a:rPr>
              <a:t>  1 x 10</a:t>
            </a:r>
            <a:r>
              <a:rPr lang="nl-NL" sz="2800" baseline="30000" dirty="0">
                <a:solidFill>
                  <a:srgbClr val="FF0000"/>
                </a:solidFill>
                <a:ea typeface="Times New Roman"/>
              </a:rPr>
              <a:t>6  </a:t>
            </a:r>
            <a:r>
              <a:rPr lang="nl-NL" sz="2800" dirty="0">
                <a:solidFill>
                  <a:srgbClr val="FF0000"/>
                </a:solidFill>
                <a:ea typeface="Times New Roman"/>
              </a:rPr>
              <a:t>c</a:t>
            </a:r>
            <a:r>
              <a:rPr lang="nl-NL" sz="2800" dirty="0">
                <a:solidFill>
                  <a:srgbClr val="FF0000"/>
                </a:solidFill>
                <a:cs typeface="Arial" pitchFamily="34" charset="0"/>
              </a:rPr>
              <a:t>m</a:t>
            </a:r>
            <a:r>
              <a:rPr lang="nl-NL" sz="2800" baseline="30000" dirty="0">
                <a:solidFill>
                  <a:srgbClr val="FF0000"/>
                </a:solidFill>
                <a:ea typeface="Times New Roman"/>
              </a:rPr>
              <a:t>3</a:t>
            </a:r>
            <a:endParaRPr lang="nl-NL" sz="2800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>
              <a:solidFill>
                <a:prstClr val="black"/>
              </a:solidFill>
            </a:endParaRP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FAA55B-B348-421E-A847-3D088405DDEE}"/>
              </a:ext>
            </a:extLst>
          </p:cNvPr>
          <p:cNvCxnSpPr>
            <a:cxnSpLocks/>
          </p:cNvCxnSpPr>
          <p:nvPr/>
        </p:nvCxnSpPr>
        <p:spPr>
          <a:xfrm>
            <a:off x="2123728" y="3284984"/>
            <a:ext cx="0" cy="7920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7419226-9017-435B-A003-3068DDEEE401}"/>
              </a:ext>
            </a:extLst>
          </p:cNvPr>
          <p:cNvCxnSpPr>
            <a:cxnSpLocks/>
          </p:cNvCxnSpPr>
          <p:nvPr/>
        </p:nvCxnSpPr>
        <p:spPr>
          <a:xfrm>
            <a:off x="4211960" y="3284984"/>
            <a:ext cx="0" cy="7920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94A18C6B-5232-49F8-8158-1D23B30837C6}"/>
              </a:ext>
            </a:extLst>
          </p:cNvPr>
          <p:cNvCxnSpPr>
            <a:cxnSpLocks/>
          </p:cNvCxnSpPr>
          <p:nvPr/>
        </p:nvCxnSpPr>
        <p:spPr>
          <a:xfrm>
            <a:off x="900000" y="3672000"/>
            <a:ext cx="6840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6BB9F97-12F9-4B13-8173-6D4FBC9B8E68}"/>
              </a:ext>
            </a:extLst>
          </p:cNvPr>
          <p:cNvCxnSpPr>
            <a:cxnSpLocks/>
          </p:cNvCxnSpPr>
          <p:nvPr/>
        </p:nvCxnSpPr>
        <p:spPr>
          <a:xfrm>
            <a:off x="6516216" y="3275956"/>
            <a:ext cx="0" cy="7920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673345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/>
              <a:t>Hoeveel gram is 12,0 mL alcohol?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4800"/>
            <a:ext cx="8507288" cy="4176464"/>
          </a:xfrm>
        </p:spPr>
        <p:txBody>
          <a:bodyPr>
            <a:normAutofit/>
          </a:bodyPr>
          <a:lstStyle/>
          <a:p>
            <a:r>
              <a:rPr lang="nl-NL" sz="2800" dirty="0"/>
              <a:t>Reken de eenheid uit Binas om in gram per mL.</a:t>
            </a:r>
          </a:p>
          <a:p>
            <a:pPr marL="0" indent="0">
              <a:buNone/>
            </a:pPr>
            <a:endParaRPr lang="nl-NL" sz="2800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358775" algn="l"/>
                <a:tab pos="4213225" algn="l"/>
              </a:tabLst>
            </a:pPr>
            <a:r>
              <a:rPr lang="nl-NL" sz="2800" dirty="0">
                <a:solidFill>
                  <a:srgbClr val="FF0000"/>
                </a:solidFill>
                <a:cs typeface="Arial" pitchFamily="34" charset="0"/>
              </a:rPr>
              <a:t>   	</a:t>
            </a:r>
            <a:r>
              <a:rPr lang="nl-NL" sz="2800" dirty="0">
                <a:cs typeface="Arial" pitchFamily="34" charset="0"/>
              </a:rPr>
              <a:t>massa     </a:t>
            </a:r>
            <a:r>
              <a:rPr lang="nl-NL" sz="2800" dirty="0">
                <a:ea typeface="Times New Roman"/>
              </a:rPr>
              <a:t>0,80 x 10</a:t>
            </a:r>
            <a:r>
              <a:rPr lang="nl-NL" sz="2800" baseline="30000" dirty="0">
                <a:ea typeface="Times New Roman"/>
              </a:rPr>
              <a:t>3  </a:t>
            </a:r>
            <a:r>
              <a:rPr lang="nl-NL" sz="2800" dirty="0">
                <a:ea typeface="Times New Roman"/>
              </a:rPr>
              <a:t>kg   0,80 x 10</a:t>
            </a:r>
            <a:r>
              <a:rPr lang="nl-NL" sz="2800" baseline="30000" dirty="0">
                <a:ea typeface="Times New Roman"/>
              </a:rPr>
              <a:t>6  </a:t>
            </a:r>
            <a:r>
              <a:rPr lang="nl-NL" sz="2800" dirty="0">
                <a:ea typeface="Times New Roman"/>
              </a:rPr>
              <a:t>g        </a:t>
            </a:r>
            <a:r>
              <a:rPr lang="nl-NL" sz="2800" dirty="0">
                <a:solidFill>
                  <a:srgbClr val="FF0000"/>
                </a:solidFill>
                <a:ea typeface="Times New Roman"/>
              </a:rPr>
              <a:t>0,80 g</a:t>
            </a:r>
            <a:r>
              <a:rPr lang="nl-NL" sz="2800" dirty="0">
                <a:solidFill>
                  <a:srgbClr val="FF0000"/>
                </a:solidFill>
              </a:rPr>
              <a:t>    </a:t>
            </a:r>
          </a:p>
          <a:p>
            <a:pPr marL="0" indent="0">
              <a:buNone/>
              <a:tabLst>
                <a:tab pos="358775" algn="l"/>
                <a:tab pos="3949700" algn="l"/>
                <a:tab pos="4751388" algn="l"/>
                <a:tab pos="6362700" algn="l"/>
              </a:tabLst>
            </a:pPr>
            <a:r>
              <a:rPr lang="nl-NL" sz="2800" dirty="0">
                <a:solidFill>
                  <a:srgbClr val="FF0000"/>
                </a:solidFill>
                <a:cs typeface="Arial" pitchFamily="34" charset="0"/>
              </a:rPr>
              <a:t> 	</a:t>
            </a:r>
            <a:r>
              <a:rPr lang="nl-NL" sz="2800" dirty="0">
                <a:cs typeface="Arial" pitchFamily="34" charset="0"/>
              </a:rPr>
              <a:t>volume          1 m</a:t>
            </a:r>
            <a:r>
              <a:rPr lang="nl-NL" sz="2800" baseline="30000" dirty="0">
                <a:ea typeface="Times New Roman"/>
              </a:rPr>
              <a:t>3                     </a:t>
            </a:r>
            <a:r>
              <a:rPr lang="nl-NL" sz="2800" dirty="0">
                <a:ea typeface="Times New Roman"/>
              </a:rPr>
              <a:t>  1 x 10</a:t>
            </a:r>
            <a:r>
              <a:rPr lang="nl-NL" sz="2800" baseline="30000" dirty="0">
                <a:ea typeface="Times New Roman"/>
              </a:rPr>
              <a:t>6  </a:t>
            </a:r>
            <a:r>
              <a:rPr lang="nl-NL" sz="2800" dirty="0">
                <a:ea typeface="Times New Roman"/>
              </a:rPr>
              <a:t>c</a:t>
            </a:r>
            <a:r>
              <a:rPr lang="nl-NL" sz="2800" dirty="0">
                <a:cs typeface="Arial" pitchFamily="34" charset="0"/>
              </a:rPr>
              <a:t>m</a:t>
            </a:r>
            <a:r>
              <a:rPr lang="nl-NL" sz="2800" baseline="30000" dirty="0">
                <a:ea typeface="Times New Roman"/>
              </a:rPr>
              <a:t>3    </a:t>
            </a:r>
            <a:r>
              <a:rPr lang="nl-NL" sz="400" baseline="30000" dirty="0">
                <a:ea typeface="Times New Roman"/>
              </a:rPr>
              <a:t>                      </a:t>
            </a:r>
            <a:r>
              <a:rPr lang="nl-NL" sz="2800" dirty="0">
                <a:solidFill>
                  <a:srgbClr val="FF0000"/>
                </a:solidFill>
                <a:ea typeface="Times New Roman"/>
              </a:rPr>
              <a:t>1</a:t>
            </a:r>
            <a:r>
              <a:rPr lang="nl-NL" sz="2800" baseline="30000" dirty="0">
                <a:solidFill>
                  <a:srgbClr val="FF0000"/>
                </a:solidFill>
                <a:ea typeface="Times New Roman"/>
              </a:rPr>
              <a:t> </a:t>
            </a:r>
            <a:r>
              <a:rPr lang="nl-NL" sz="2800" dirty="0">
                <a:solidFill>
                  <a:srgbClr val="FF0000"/>
                </a:solidFill>
                <a:ea typeface="Times New Roman"/>
              </a:rPr>
              <a:t>mL</a:t>
            </a:r>
            <a:endParaRPr lang="nl-NL" sz="2800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>
              <a:solidFill>
                <a:prstClr val="black"/>
              </a:solidFill>
            </a:endParaRP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FAA55B-B348-421E-A847-3D088405DDEE}"/>
              </a:ext>
            </a:extLst>
          </p:cNvPr>
          <p:cNvCxnSpPr>
            <a:cxnSpLocks/>
          </p:cNvCxnSpPr>
          <p:nvPr/>
        </p:nvCxnSpPr>
        <p:spPr>
          <a:xfrm>
            <a:off x="2123728" y="3284984"/>
            <a:ext cx="0" cy="7920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7419226-9017-435B-A003-3068DDEEE401}"/>
              </a:ext>
            </a:extLst>
          </p:cNvPr>
          <p:cNvCxnSpPr>
            <a:cxnSpLocks/>
          </p:cNvCxnSpPr>
          <p:nvPr/>
        </p:nvCxnSpPr>
        <p:spPr>
          <a:xfrm>
            <a:off x="4211960" y="3284984"/>
            <a:ext cx="0" cy="7920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94A18C6B-5232-49F8-8158-1D23B30837C6}"/>
              </a:ext>
            </a:extLst>
          </p:cNvPr>
          <p:cNvCxnSpPr>
            <a:cxnSpLocks/>
          </p:cNvCxnSpPr>
          <p:nvPr/>
        </p:nvCxnSpPr>
        <p:spPr>
          <a:xfrm>
            <a:off x="900000" y="3672000"/>
            <a:ext cx="6840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6BB9F97-12F9-4B13-8173-6D4FBC9B8E68}"/>
              </a:ext>
            </a:extLst>
          </p:cNvPr>
          <p:cNvCxnSpPr>
            <a:cxnSpLocks/>
          </p:cNvCxnSpPr>
          <p:nvPr/>
        </p:nvCxnSpPr>
        <p:spPr>
          <a:xfrm>
            <a:off x="6516216" y="3275956"/>
            <a:ext cx="0" cy="7920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55447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/>
              <a:t>Hoeveel gram is 12,0 mL alcohol?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64496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Bereken hoeveel gram 12,0 mL alcohol is.</a:t>
            </a:r>
          </a:p>
          <a:p>
            <a:pPr>
              <a:tabLst>
                <a:tab pos="358775" algn="l"/>
              </a:tabLst>
            </a:pPr>
            <a:endParaRPr lang="nl-NL" sz="2800" dirty="0"/>
          </a:p>
          <a:p>
            <a:pPr marL="0" lvl="0" indent="0">
              <a:buNone/>
              <a:tabLst>
                <a:tab pos="358775" algn="l"/>
              </a:tabLst>
            </a:pPr>
            <a:r>
              <a:rPr lang="nl-NL" sz="2800" dirty="0">
                <a:solidFill>
                  <a:srgbClr val="FF0000"/>
                </a:solidFill>
                <a:cs typeface="Arial" pitchFamily="34" charset="0"/>
              </a:rPr>
              <a:t>    </a:t>
            </a:r>
          </a:p>
          <a:p>
            <a:pPr marL="0" lvl="0" indent="0">
              <a:buNone/>
            </a:pPr>
            <a:r>
              <a:rPr lang="nl-NL" sz="2800" dirty="0">
                <a:solidFill>
                  <a:srgbClr val="FF0000"/>
                </a:solidFill>
                <a:cs typeface="Arial" pitchFamily="34" charset="0"/>
              </a:rPr>
              <a:t>		</a:t>
            </a:r>
            <a:endParaRPr lang="en-US" sz="2800" dirty="0">
              <a:solidFill>
                <a:srgbClr val="FF0000"/>
              </a:solidFill>
              <a:cs typeface="Arial" pitchFamily="34" charset="0"/>
            </a:endParaRPr>
          </a:p>
          <a:p>
            <a:pPr marL="0" lvl="0" indent="0">
              <a:buNone/>
            </a:pP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endParaRPr lang="nl-NL" sz="2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64108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/>
              <a:t>Hoeveel gram is 12,0 mL alcohol?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64496"/>
          </a:xfrm>
        </p:spPr>
        <p:txBody>
          <a:bodyPr>
            <a:normAutofit/>
          </a:bodyPr>
          <a:lstStyle/>
          <a:p>
            <a:r>
              <a:rPr lang="nl-NL" sz="2800" dirty="0"/>
              <a:t>Bereken hoeveel gram 12,0 mL alcohol is.</a:t>
            </a:r>
          </a:p>
          <a:p>
            <a:pPr>
              <a:tabLst>
                <a:tab pos="358775" algn="l"/>
              </a:tabLst>
            </a:pPr>
            <a:endParaRPr lang="nl-NL" sz="2800" dirty="0"/>
          </a:p>
          <a:p>
            <a:pPr marL="0" lvl="0" indent="0">
              <a:buNone/>
              <a:tabLst>
                <a:tab pos="358775" algn="l"/>
              </a:tabLst>
            </a:pPr>
            <a:r>
              <a:rPr lang="nl-NL" sz="2800" dirty="0">
                <a:solidFill>
                  <a:srgbClr val="FF0000"/>
                </a:solidFill>
                <a:cs typeface="Arial" pitchFamily="34" charset="0"/>
              </a:rPr>
              <a:t>    	massa    g</a:t>
            </a:r>
            <a:endParaRPr lang="nl-NL" sz="2800" dirty="0">
              <a:solidFill>
                <a:srgbClr val="FF0000"/>
              </a:solidFill>
            </a:endParaRPr>
          </a:p>
          <a:p>
            <a:pPr marL="0" lvl="0" indent="0">
              <a:buNone/>
              <a:tabLst>
                <a:tab pos="358775" algn="l"/>
              </a:tabLst>
            </a:pPr>
            <a:r>
              <a:rPr lang="nl-NL" sz="2800" dirty="0">
                <a:solidFill>
                  <a:srgbClr val="FF0000"/>
                </a:solidFill>
                <a:cs typeface="Arial" pitchFamily="34" charset="0"/>
              </a:rPr>
              <a:t>    	volume mL</a:t>
            </a:r>
          </a:p>
          <a:p>
            <a:pPr marL="0" lvl="0" indent="0">
              <a:buNone/>
              <a:tabLst>
                <a:tab pos="358775" algn="l"/>
              </a:tabLst>
            </a:pPr>
            <a:endParaRPr lang="nl-NL" sz="2800" dirty="0">
              <a:solidFill>
                <a:srgbClr val="FF0000"/>
              </a:solidFill>
              <a:cs typeface="Arial" pitchFamily="34" charset="0"/>
            </a:endParaRPr>
          </a:p>
          <a:p>
            <a:pPr marL="0" lvl="0" indent="0">
              <a:buNone/>
            </a:pPr>
            <a:r>
              <a:rPr lang="nl-NL" sz="2800" dirty="0">
                <a:solidFill>
                  <a:srgbClr val="FF0000"/>
                </a:solidFill>
                <a:cs typeface="Arial" pitchFamily="34" charset="0"/>
              </a:rPr>
              <a:t>		</a:t>
            </a:r>
            <a:endParaRPr lang="en-US" sz="2800" dirty="0">
              <a:solidFill>
                <a:srgbClr val="FF0000"/>
              </a:solidFill>
              <a:cs typeface="Arial" pitchFamily="34" charset="0"/>
            </a:endParaRPr>
          </a:p>
          <a:p>
            <a:pPr marL="0" lvl="0" indent="0">
              <a:buNone/>
            </a:pP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endParaRPr lang="nl-NL" sz="2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>
              <a:solidFill>
                <a:prstClr val="black"/>
              </a:solidFill>
            </a:endParaRP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1FC052CB-017E-4743-A683-275EDF26A67F}"/>
              </a:ext>
            </a:extLst>
          </p:cNvPr>
          <p:cNvCxnSpPr>
            <a:cxnSpLocks/>
          </p:cNvCxnSpPr>
          <p:nvPr/>
        </p:nvCxnSpPr>
        <p:spPr>
          <a:xfrm>
            <a:off x="900000" y="3672000"/>
            <a:ext cx="34559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35B3BF4-33EA-4D60-8AB9-A653F24D989E}"/>
              </a:ext>
            </a:extLst>
          </p:cNvPr>
          <p:cNvCxnSpPr/>
          <p:nvPr/>
        </p:nvCxnSpPr>
        <p:spPr>
          <a:xfrm>
            <a:off x="2627784" y="3292385"/>
            <a:ext cx="0" cy="7920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EE1E96C-D03F-4CE8-8563-6D00F168F7E5}"/>
              </a:ext>
            </a:extLst>
          </p:cNvPr>
          <p:cNvCxnSpPr/>
          <p:nvPr/>
        </p:nvCxnSpPr>
        <p:spPr>
          <a:xfrm>
            <a:off x="3563888" y="3292385"/>
            <a:ext cx="0" cy="7920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547940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/>
              <a:t>Hoeveel gram is 12,0 mL alcohol?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64496"/>
          </a:xfrm>
        </p:spPr>
        <p:txBody>
          <a:bodyPr>
            <a:normAutofit/>
          </a:bodyPr>
          <a:lstStyle/>
          <a:p>
            <a:r>
              <a:rPr lang="nl-NL" sz="2800" dirty="0"/>
              <a:t>Bereken hoeveel gram 12,0 mL alcohol is.</a:t>
            </a:r>
          </a:p>
          <a:p>
            <a:pPr>
              <a:tabLst>
                <a:tab pos="358775" algn="l"/>
              </a:tabLst>
            </a:pPr>
            <a:endParaRPr lang="nl-NL" sz="2800" dirty="0"/>
          </a:p>
          <a:p>
            <a:pPr marL="0" lvl="0" indent="0">
              <a:buNone/>
              <a:tabLst>
                <a:tab pos="358775" algn="l"/>
              </a:tabLst>
            </a:pPr>
            <a:r>
              <a:rPr lang="nl-NL" sz="2800" dirty="0">
                <a:solidFill>
                  <a:srgbClr val="FF0000"/>
                </a:solidFill>
                <a:cs typeface="Arial" pitchFamily="34" charset="0"/>
              </a:rPr>
              <a:t>    	</a:t>
            </a:r>
            <a:r>
              <a:rPr lang="nl-NL" sz="2800" dirty="0">
                <a:cs typeface="Arial" pitchFamily="34" charset="0"/>
              </a:rPr>
              <a:t>massa    g</a:t>
            </a:r>
            <a:r>
              <a:rPr lang="nl-NL" sz="2800" dirty="0">
                <a:solidFill>
                  <a:srgbClr val="FF0000"/>
                </a:solidFill>
                <a:cs typeface="Arial" pitchFamily="34" charset="0"/>
              </a:rPr>
              <a:t>      </a:t>
            </a:r>
            <a:r>
              <a:rPr lang="nl-NL" sz="2800" dirty="0">
                <a:solidFill>
                  <a:srgbClr val="FF0000"/>
                </a:solidFill>
                <a:ea typeface="Times New Roman"/>
              </a:rPr>
              <a:t>0,80      ?</a:t>
            </a:r>
            <a:endParaRPr lang="nl-NL" sz="2800" dirty="0">
              <a:solidFill>
                <a:srgbClr val="FF0000"/>
              </a:solidFill>
            </a:endParaRPr>
          </a:p>
          <a:p>
            <a:pPr marL="0" lvl="0" indent="0">
              <a:buNone/>
              <a:tabLst>
                <a:tab pos="358775" algn="l"/>
              </a:tabLst>
            </a:pPr>
            <a:r>
              <a:rPr lang="nl-NL" sz="2800" dirty="0">
                <a:solidFill>
                  <a:srgbClr val="FF0000"/>
                </a:solidFill>
                <a:cs typeface="Arial" pitchFamily="34" charset="0"/>
              </a:rPr>
              <a:t>    	</a:t>
            </a:r>
            <a:r>
              <a:rPr lang="nl-NL" sz="2800" dirty="0">
                <a:cs typeface="Arial" pitchFamily="34" charset="0"/>
              </a:rPr>
              <a:t>volume mL</a:t>
            </a:r>
            <a:r>
              <a:rPr lang="nl-NL" sz="2800" dirty="0">
                <a:solidFill>
                  <a:srgbClr val="FF0000"/>
                </a:solidFill>
                <a:cs typeface="Arial" pitchFamily="34" charset="0"/>
              </a:rPr>
              <a:t>       1      12,0</a:t>
            </a:r>
          </a:p>
          <a:p>
            <a:pPr marL="0" lvl="0" indent="0">
              <a:buNone/>
              <a:tabLst>
                <a:tab pos="358775" algn="l"/>
              </a:tabLst>
            </a:pPr>
            <a:endParaRPr lang="nl-NL" sz="2800" dirty="0">
              <a:solidFill>
                <a:srgbClr val="FF0000"/>
              </a:solidFill>
              <a:cs typeface="Arial" pitchFamily="34" charset="0"/>
            </a:endParaRPr>
          </a:p>
          <a:p>
            <a:pPr marL="0" lvl="0" indent="0">
              <a:buNone/>
            </a:pPr>
            <a:r>
              <a:rPr lang="nl-NL" sz="2800" dirty="0">
                <a:solidFill>
                  <a:srgbClr val="FF0000"/>
                </a:solidFill>
                <a:cs typeface="Arial" pitchFamily="34" charset="0"/>
              </a:rPr>
              <a:t>		</a:t>
            </a:r>
            <a:endParaRPr lang="en-US" sz="2800" dirty="0">
              <a:solidFill>
                <a:srgbClr val="FF0000"/>
              </a:solidFill>
              <a:cs typeface="Arial" pitchFamily="34" charset="0"/>
            </a:endParaRPr>
          </a:p>
          <a:p>
            <a:pPr marL="0" lvl="0" indent="0">
              <a:buNone/>
            </a:pP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endParaRPr lang="nl-NL" sz="2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>
              <a:solidFill>
                <a:prstClr val="black"/>
              </a:solidFill>
            </a:endParaRP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1FC052CB-017E-4743-A683-275EDF26A67F}"/>
              </a:ext>
            </a:extLst>
          </p:cNvPr>
          <p:cNvCxnSpPr>
            <a:cxnSpLocks/>
          </p:cNvCxnSpPr>
          <p:nvPr/>
        </p:nvCxnSpPr>
        <p:spPr>
          <a:xfrm>
            <a:off x="900000" y="3672000"/>
            <a:ext cx="34559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35B3BF4-33EA-4D60-8AB9-A653F24D989E}"/>
              </a:ext>
            </a:extLst>
          </p:cNvPr>
          <p:cNvCxnSpPr/>
          <p:nvPr/>
        </p:nvCxnSpPr>
        <p:spPr>
          <a:xfrm>
            <a:off x="2627784" y="3292385"/>
            <a:ext cx="0" cy="7920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EE1E96C-D03F-4CE8-8563-6D00F168F7E5}"/>
              </a:ext>
            </a:extLst>
          </p:cNvPr>
          <p:cNvCxnSpPr/>
          <p:nvPr/>
        </p:nvCxnSpPr>
        <p:spPr>
          <a:xfrm>
            <a:off x="3563888" y="3292385"/>
            <a:ext cx="0" cy="7920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675545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/>
              <a:t>Hoeveel gram is 12,0 mL alcohol?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64496"/>
          </a:xfrm>
        </p:spPr>
        <p:txBody>
          <a:bodyPr>
            <a:normAutofit/>
          </a:bodyPr>
          <a:lstStyle/>
          <a:p>
            <a:r>
              <a:rPr lang="nl-NL" sz="2800" dirty="0"/>
              <a:t>Bereken hoeveel gram 12,0 mL alcohol is.</a:t>
            </a:r>
          </a:p>
          <a:p>
            <a:endParaRPr lang="nl-NL" sz="2800" dirty="0"/>
          </a:p>
          <a:p>
            <a:pPr marL="0" lvl="0" indent="0">
              <a:buNone/>
              <a:tabLst>
                <a:tab pos="358775" algn="l"/>
              </a:tabLst>
            </a:pPr>
            <a:r>
              <a:rPr lang="nl-NL" sz="2800" dirty="0">
                <a:solidFill>
                  <a:srgbClr val="FF0000"/>
                </a:solidFill>
                <a:cs typeface="Arial" pitchFamily="34" charset="0"/>
              </a:rPr>
              <a:t>   	</a:t>
            </a:r>
            <a:r>
              <a:rPr lang="nl-NL" sz="2800" dirty="0">
                <a:cs typeface="Arial" pitchFamily="34" charset="0"/>
              </a:rPr>
              <a:t>massa    g      </a:t>
            </a:r>
            <a:r>
              <a:rPr lang="nl-NL" sz="2800" dirty="0">
                <a:ea typeface="Times New Roman"/>
              </a:rPr>
              <a:t>0,80      </a:t>
            </a:r>
            <a:r>
              <a:rPr lang="nl-NL" sz="2800" dirty="0">
                <a:solidFill>
                  <a:srgbClr val="FF0000"/>
                </a:solidFill>
                <a:ea typeface="Times New Roman"/>
              </a:rPr>
              <a:t>?</a:t>
            </a:r>
            <a:endParaRPr lang="nl-NL" sz="2800" dirty="0">
              <a:solidFill>
                <a:srgbClr val="FF0000"/>
              </a:solidFill>
            </a:endParaRPr>
          </a:p>
          <a:p>
            <a:pPr marL="0" lvl="0" indent="0">
              <a:buNone/>
              <a:tabLst>
                <a:tab pos="358775" algn="l"/>
              </a:tabLst>
            </a:pPr>
            <a:r>
              <a:rPr lang="nl-NL" sz="2800" dirty="0">
                <a:cs typeface="Arial" pitchFamily="34" charset="0"/>
              </a:rPr>
              <a:t>   	volume mL       1      12,0</a:t>
            </a:r>
          </a:p>
          <a:p>
            <a:pPr marL="0" lvl="0" indent="0">
              <a:buNone/>
              <a:tabLst>
                <a:tab pos="358775" algn="l"/>
              </a:tabLst>
            </a:pPr>
            <a:endParaRPr lang="nl-NL" sz="2800" dirty="0">
              <a:solidFill>
                <a:srgbClr val="FF0000"/>
              </a:solidFill>
              <a:cs typeface="Arial" pitchFamily="34" charset="0"/>
            </a:endParaRPr>
          </a:p>
          <a:p>
            <a:pPr marL="0" lvl="0" indent="0">
              <a:buNone/>
              <a:tabLst>
                <a:tab pos="358775" algn="l"/>
              </a:tabLst>
            </a:pPr>
            <a:r>
              <a:rPr lang="nl-NL" sz="2800" dirty="0">
                <a:solidFill>
                  <a:srgbClr val="FF0000"/>
                </a:solidFill>
                <a:cs typeface="Arial" pitchFamily="34" charset="0"/>
              </a:rPr>
              <a:t>				       ?  =  9,6 g  alcohol</a:t>
            </a:r>
          </a:p>
          <a:p>
            <a:pPr marL="0" lvl="0" indent="0">
              <a:buNone/>
              <a:tabLst>
                <a:tab pos="358775" algn="l"/>
              </a:tabLst>
            </a:pPr>
            <a:endParaRPr lang="en-US" sz="2800" dirty="0">
              <a:solidFill>
                <a:srgbClr val="FF0000"/>
              </a:solidFill>
              <a:cs typeface="Arial" pitchFamily="34" charset="0"/>
            </a:endParaRPr>
          </a:p>
          <a:p>
            <a:pPr marL="0" lvl="0" indent="0">
              <a:buNone/>
              <a:tabLst>
                <a:tab pos="358775" algn="l"/>
              </a:tabLst>
            </a:pP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                            </a:t>
            </a:r>
            <a:endParaRPr lang="nl-NL" sz="2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>
              <a:solidFill>
                <a:prstClr val="black"/>
              </a:solidFill>
            </a:endParaRP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A1AA5386-22DE-4548-AB1B-C894E72901EA}"/>
              </a:ext>
            </a:extLst>
          </p:cNvPr>
          <p:cNvCxnSpPr>
            <a:cxnSpLocks/>
          </p:cNvCxnSpPr>
          <p:nvPr/>
        </p:nvCxnSpPr>
        <p:spPr>
          <a:xfrm>
            <a:off x="900000" y="3672000"/>
            <a:ext cx="34559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4143625-9D3C-4E41-957D-F064E082241F}"/>
              </a:ext>
            </a:extLst>
          </p:cNvPr>
          <p:cNvCxnSpPr/>
          <p:nvPr/>
        </p:nvCxnSpPr>
        <p:spPr>
          <a:xfrm>
            <a:off x="2627784" y="3292385"/>
            <a:ext cx="0" cy="7920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B49FDDCF-CCC6-4294-8705-90D5222C4FCF}"/>
              </a:ext>
            </a:extLst>
          </p:cNvPr>
          <p:cNvCxnSpPr/>
          <p:nvPr/>
        </p:nvCxnSpPr>
        <p:spPr>
          <a:xfrm>
            <a:off x="3563888" y="3292385"/>
            <a:ext cx="0" cy="7920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636567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/>
              <a:t>Hoeveel gram is 12,0 mL alcohol?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64496"/>
          </a:xfrm>
        </p:spPr>
        <p:txBody>
          <a:bodyPr>
            <a:normAutofit/>
          </a:bodyPr>
          <a:lstStyle/>
          <a:p>
            <a:r>
              <a:rPr lang="nl-NL" sz="2800" dirty="0"/>
              <a:t>Bereken hoeveel gram 12,0 mL alcohol is.</a:t>
            </a:r>
          </a:p>
          <a:p>
            <a:pPr marL="0" indent="0">
              <a:buNone/>
            </a:pPr>
            <a:endParaRPr lang="nl-NL" sz="2800" dirty="0"/>
          </a:p>
          <a:p>
            <a:pPr marL="0" lvl="0" indent="0">
              <a:buNone/>
              <a:tabLst>
                <a:tab pos="358775" algn="l"/>
              </a:tabLst>
            </a:pPr>
            <a:r>
              <a:rPr lang="nl-NL" sz="2800" dirty="0">
                <a:solidFill>
                  <a:srgbClr val="FF0000"/>
                </a:solidFill>
                <a:cs typeface="Arial" pitchFamily="34" charset="0"/>
              </a:rPr>
              <a:t> 	</a:t>
            </a:r>
            <a:r>
              <a:rPr lang="nl-NL" sz="2800" dirty="0">
                <a:cs typeface="Arial" pitchFamily="34" charset="0"/>
              </a:rPr>
              <a:t>massa    g      </a:t>
            </a:r>
            <a:r>
              <a:rPr lang="nl-NL" sz="2800" dirty="0">
                <a:ea typeface="Times New Roman"/>
              </a:rPr>
              <a:t>0,80      ?</a:t>
            </a:r>
            <a:endParaRPr lang="nl-NL" sz="2800" dirty="0"/>
          </a:p>
          <a:p>
            <a:pPr marL="0" lvl="0" indent="0">
              <a:buNone/>
              <a:tabLst>
                <a:tab pos="358775" algn="l"/>
              </a:tabLst>
            </a:pPr>
            <a:r>
              <a:rPr lang="nl-NL" sz="2800" dirty="0">
                <a:cs typeface="Arial" pitchFamily="34" charset="0"/>
              </a:rPr>
              <a:t>    	volume mL       1      12,0</a:t>
            </a:r>
          </a:p>
          <a:p>
            <a:pPr marL="0" lvl="0" indent="0">
              <a:buNone/>
              <a:tabLst>
                <a:tab pos="358775" algn="l"/>
              </a:tabLst>
            </a:pPr>
            <a:endParaRPr lang="nl-NL" sz="2800" dirty="0">
              <a:cs typeface="Arial" pitchFamily="34" charset="0"/>
            </a:endParaRPr>
          </a:p>
          <a:p>
            <a:pPr marL="0" lvl="0" indent="0">
              <a:buNone/>
            </a:pPr>
            <a:r>
              <a:rPr lang="nl-NL" sz="2800" dirty="0">
                <a:solidFill>
                  <a:srgbClr val="FF0000"/>
                </a:solidFill>
                <a:cs typeface="Arial" pitchFamily="34" charset="0"/>
              </a:rPr>
              <a:t>			       </a:t>
            </a:r>
            <a:r>
              <a:rPr lang="nl-NL" sz="2800" dirty="0">
                <a:cs typeface="Arial" pitchFamily="34" charset="0"/>
              </a:rPr>
              <a:t>?  =  9,6 g  alcohol</a:t>
            </a:r>
          </a:p>
          <a:p>
            <a:pPr marL="0" lvl="0" indent="0">
              <a:buNone/>
            </a:pPr>
            <a:endParaRPr lang="en-US" sz="1100" dirty="0">
              <a:solidFill>
                <a:srgbClr val="FF0000"/>
              </a:solidFill>
              <a:cs typeface="Arial" pitchFamily="34" charset="0"/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                                                </a:t>
            </a:r>
            <a:r>
              <a:rPr lang="en-US" sz="2400" dirty="0">
                <a:solidFill>
                  <a:srgbClr val="FF0000"/>
                </a:solidFill>
                <a:cs typeface="Arial" pitchFamily="34" charset="0"/>
              </a:rPr>
              <a:t>2 </a:t>
            </a:r>
            <a:r>
              <a:rPr lang="en-US" sz="2400" dirty="0" err="1">
                <a:solidFill>
                  <a:srgbClr val="FF0000"/>
                </a:solidFill>
                <a:cs typeface="Arial" pitchFamily="34" charset="0"/>
              </a:rPr>
              <a:t>cijfers</a:t>
            </a:r>
            <a:r>
              <a:rPr lang="en-US" sz="2400" dirty="0">
                <a:solidFill>
                  <a:srgbClr val="FF0000"/>
                </a:solidFill>
                <a:cs typeface="Arial" pitchFamily="34" charset="0"/>
              </a:rPr>
              <a:t> significant</a:t>
            </a:r>
            <a:endParaRPr lang="nl-NL" sz="24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>
              <a:solidFill>
                <a:prstClr val="black"/>
              </a:solidFill>
            </a:endParaRPr>
          </a:p>
        </p:txBody>
      </p:sp>
      <p:cxnSp>
        <p:nvCxnSpPr>
          <p:cNvPr id="9" name="Rechte verbindingslijn 8"/>
          <p:cNvCxnSpPr>
            <a:cxnSpLocks/>
          </p:cNvCxnSpPr>
          <p:nvPr/>
        </p:nvCxnSpPr>
        <p:spPr>
          <a:xfrm>
            <a:off x="900000" y="3672000"/>
            <a:ext cx="34559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2627784" y="3292385"/>
            <a:ext cx="0" cy="7920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3563888" y="3292385"/>
            <a:ext cx="0" cy="7920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02495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1">
            <a:extLst>
              <a:ext uri="{FF2B5EF4-FFF2-40B4-BE49-F238E27FC236}">
                <a16:creationId xmlns:a16="http://schemas.microsoft.com/office/drawing/2014/main" id="{DEDCC978-864E-49C2-8693-442905C5C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858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nl-NL" sz="2400" b="1" dirty="0" err="1">
                <a:latin typeface="Arial" panose="020B0604020202020204" pitchFamily="34" charset="0"/>
              </a:rPr>
              <a:t>Oplossing</a:t>
            </a:r>
            <a:r>
              <a:rPr lang="en-US" altLang="nl-NL" sz="2400" b="1" dirty="0">
                <a:latin typeface="Arial" panose="020B0604020202020204" pitchFamily="34" charset="0"/>
              </a:rPr>
              <a:t> van </a:t>
            </a:r>
            <a:r>
              <a:rPr lang="en-US" altLang="nl-NL" sz="2400" b="1" dirty="0" err="1">
                <a:latin typeface="Arial" panose="020B0604020202020204" pitchFamily="34" charset="0"/>
              </a:rPr>
              <a:t>zouten</a:t>
            </a:r>
            <a:endParaRPr lang="nl-NL" altLang="nl-NL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>
            <a:extLst>
              <a:ext uri="{FF2B5EF4-FFF2-40B4-BE49-F238E27FC236}">
                <a16:creationId xmlns:a16="http://schemas.microsoft.com/office/drawing/2014/main" id="{50072E99-AFAF-4A9E-9B29-4A849D6A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" b="63788"/>
          <a:stretch>
            <a:fillRect/>
          </a:stretch>
        </p:blipFill>
        <p:spPr bwMode="auto">
          <a:xfrm>
            <a:off x="395288" y="-52651"/>
            <a:ext cx="8424863" cy="338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1">
            <a:extLst>
              <a:ext uri="{FF2B5EF4-FFF2-40B4-BE49-F238E27FC236}">
                <a16:creationId xmlns:a16="http://schemas.microsoft.com/office/drawing/2014/main" id="{33AAB4A8-9BD3-4083-B698-0900D9373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858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nl-NL" sz="2400" b="1" dirty="0" err="1">
                <a:latin typeface="Arial" panose="020B0604020202020204" pitchFamily="34" charset="0"/>
              </a:rPr>
              <a:t>Oplossing</a:t>
            </a:r>
            <a:r>
              <a:rPr lang="en-US" altLang="nl-NL" sz="2400" b="1" dirty="0">
                <a:latin typeface="Arial" panose="020B0604020202020204" pitchFamily="34" charset="0"/>
              </a:rPr>
              <a:t> van </a:t>
            </a:r>
            <a:r>
              <a:rPr lang="en-US" altLang="nl-NL" sz="2400" b="1" dirty="0" err="1">
                <a:latin typeface="Arial" panose="020B0604020202020204" pitchFamily="34" charset="0"/>
              </a:rPr>
              <a:t>zouten</a:t>
            </a:r>
            <a:endParaRPr lang="nl-NL" altLang="nl-NL" sz="2400" b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4E144D87-3C4F-46E7-BB4F-57F8CD02EE05}"/>
                  </a:ext>
                </a:extLst>
              </p:cNvPr>
              <p:cNvSpPr/>
              <p:nvPr/>
            </p:nvSpPr>
            <p:spPr>
              <a:xfrm>
                <a:off x="3419872" y="1412776"/>
                <a:ext cx="1152128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nl-N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4E144D87-3C4F-46E7-BB4F-57F8CD02E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412776"/>
                <a:ext cx="1152128" cy="7200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68952" cy="64807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nl-NL" sz="4200" b="1" dirty="0">
                <a:solidFill>
                  <a:schemeClr val="tx1"/>
                </a:solidFill>
              </a:rPr>
              <a:t>Rekenen aan reacties.</a:t>
            </a:r>
          </a:p>
          <a:p>
            <a:pPr algn="l"/>
            <a:endParaRPr lang="nl-NL" sz="1200" dirty="0">
              <a:solidFill>
                <a:schemeClr val="tx1"/>
              </a:solidFill>
            </a:endParaRPr>
          </a:p>
          <a:p>
            <a:pPr algn="l"/>
            <a:r>
              <a:rPr lang="nl-NL" dirty="0">
                <a:solidFill>
                  <a:schemeClr val="tx1"/>
                </a:solidFill>
              </a:rPr>
              <a:t>Bijvoorbeeld: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Hoeveel gram chloor is er nodig om 37,8 gram aluminiumchloride te maken.</a:t>
            </a:r>
          </a:p>
          <a:p>
            <a:pPr algn="l"/>
            <a:endParaRPr lang="nl-NL" dirty="0">
              <a:solidFill>
                <a:schemeClr val="tx1"/>
              </a:solidFill>
            </a:endParaRPr>
          </a:p>
          <a:p>
            <a:pPr algn="l"/>
            <a:endParaRPr lang="nl-NL" dirty="0">
              <a:solidFill>
                <a:schemeClr val="tx1"/>
              </a:solidFill>
            </a:endParaRPr>
          </a:p>
          <a:p>
            <a:pPr algn="l"/>
            <a:r>
              <a:rPr lang="nl-NL" dirty="0">
                <a:solidFill>
                  <a:schemeClr val="tx1"/>
                </a:solidFill>
              </a:rPr>
              <a:t>stap 1: 	Reactievergelijking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stap 2: 	Wat is gegeven, wat wordt gevraagd?</a:t>
            </a:r>
          </a:p>
          <a:p>
            <a:pPr algn="l"/>
            <a:r>
              <a:rPr lang="nl-NL" dirty="0">
                <a:solidFill>
                  <a:srgbClr val="FF0000"/>
                </a:solidFill>
              </a:rPr>
              <a:t>stap 3:</a:t>
            </a:r>
            <a:r>
              <a:rPr lang="nl-NL" dirty="0">
                <a:solidFill>
                  <a:schemeClr val="tx1"/>
                </a:solidFill>
              </a:rPr>
              <a:t> 	</a:t>
            </a:r>
            <a:r>
              <a:rPr lang="nl-NL" dirty="0">
                <a:solidFill>
                  <a:srgbClr val="FF0000"/>
                </a:solidFill>
              </a:rPr>
              <a:t>Molverhouding 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4: 	gegeven omrekenen in mol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5: 	hoeveel mol gevraagde stof?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6: 	reken om naar de gevraagde eenheid</a:t>
            </a:r>
          </a:p>
          <a:p>
            <a:pPr algn="l"/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95495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Ondertitel 2">
                <a:extLst>
                  <a:ext uri="{FF2B5EF4-FFF2-40B4-BE49-F238E27FC236}">
                    <a16:creationId xmlns:a16="http://schemas.microsoft.com/office/drawing/2014/main" id="{56DF9B84-5EC1-461E-97EC-2725D6ED2BB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288" y="3357563"/>
                <a:ext cx="8424862" cy="3240087"/>
              </a:xfrm>
            </p:spPr>
            <p:txBody>
              <a:bodyPr>
                <a:normAutofit/>
              </a:bodyPr>
              <a:lstStyle/>
              <a:p>
                <a:pPr algn="l" eaLnBrk="1" hangingPunct="1"/>
                <a:r>
                  <a:rPr lang="nl-NL" altLang="nl-NL" sz="2800" dirty="0">
                    <a:solidFill>
                      <a:schemeClr val="tx1"/>
                    </a:solidFill>
                  </a:rPr>
                  <a:t>                            AlBr</a:t>
                </a:r>
                <a:r>
                  <a:rPr lang="nl-NL" altLang="nl-NL" sz="2800" baseline="-25000" dirty="0">
                    <a:solidFill>
                      <a:schemeClr val="tx1"/>
                    </a:solidFill>
                  </a:rPr>
                  <a:t>3      </a:t>
                </a:r>
                <a14:m>
                  <m:oMath xmlns:m="http://schemas.openxmlformats.org/officeDocument/2006/math">
                    <m:r>
                      <a:rPr lang="nl-NL" altLang="nl-NL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   Al</a:t>
                </a:r>
                <a:r>
                  <a:rPr lang="nl-NL" altLang="nl-NL" sz="2800" baseline="30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3+   </a:t>
                </a:r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+  3Br</a:t>
                </a:r>
                <a:r>
                  <a:rPr lang="nl-NL" altLang="nl-NL" sz="2800" baseline="30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-</a:t>
                </a:r>
              </a:p>
              <a:p>
                <a:pPr algn="l" eaLnBrk="1" hangingPunct="1"/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               </a:t>
                </a:r>
                <a:r>
                  <a:rPr lang="nl-NL" altLang="nl-NL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1 mol </a:t>
                </a:r>
                <a:r>
                  <a:rPr lang="nl-NL" altLang="nl-NL" sz="2800" dirty="0">
                    <a:solidFill>
                      <a:schemeClr val="bg1"/>
                    </a:solidFill>
                  </a:rPr>
                  <a:t>AlBr</a:t>
                </a:r>
                <a:r>
                  <a:rPr lang="nl-NL" altLang="nl-NL" sz="2800" baseline="-25000" dirty="0">
                    <a:solidFill>
                      <a:schemeClr val="bg1"/>
                    </a:solidFill>
                  </a:rPr>
                  <a:t>3      </a:t>
                </a:r>
                <a14:m>
                  <m:oMath xmlns:m="http://schemas.openxmlformats.org/officeDocument/2006/math">
                    <m:r>
                      <a:rPr lang="nl-NL" altLang="nl-NL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nl-NL" altLang="nl-NL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  1 mol Al</a:t>
                </a:r>
                <a:r>
                  <a:rPr lang="nl-NL" altLang="nl-NL" sz="28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3+ </a:t>
                </a:r>
                <a:r>
                  <a:rPr lang="nl-NL" altLang="nl-NL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en  3 mol Br</a:t>
                </a:r>
                <a:r>
                  <a:rPr lang="nl-NL" altLang="nl-NL" sz="28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  <a:endParaRPr lang="nl-NL" altLang="nl-NL" sz="2800" dirty="0">
                  <a:solidFill>
                    <a:schemeClr val="bg1"/>
                  </a:solidFill>
                  <a:sym typeface="Wingdings" panose="05000000000000000000" pitchFamily="2" charset="2"/>
                </a:endParaRPr>
              </a:p>
              <a:p>
                <a:pPr eaLnBrk="1" hangingPunct="1">
                  <a:spcAft>
                    <a:spcPts val="1200"/>
                  </a:spcAft>
                </a:pPr>
                <a:r>
                  <a:rPr lang="nl-NL" altLang="nl-NL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          0,12 mol </a:t>
                </a:r>
                <a:r>
                  <a:rPr lang="nl-NL" altLang="nl-NL" sz="2800" dirty="0">
                    <a:solidFill>
                      <a:schemeClr val="bg1"/>
                    </a:solidFill>
                  </a:rPr>
                  <a:t>AlBr</a:t>
                </a:r>
                <a:r>
                  <a:rPr lang="nl-NL" altLang="nl-NL" sz="2800" baseline="-25000" dirty="0">
                    <a:solidFill>
                      <a:schemeClr val="bg1"/>
                    </a:solidFill>
                  </a:rPr>
                  <a:t>3     </a:t>
                </a:r>
                <a14:m>
                  <m:oMath xmlns:m="http://schemas.openxmlformats.org/officeDocument/2006/math">
                    <m:r>
                      <a:rPr lang="nl-NL" altLang="nl-NL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nl-NL" altLang="nl-NL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 0,12 mol Al</a:t>
                </a:r>
                <a:r>
                  <a:rPr lang="nl-NL" altLang="nl-NL" sz="28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3+   </a:t>
                </a:r>
                <a:r>
                  <a:rPr lang="nl-NL" altLang="nl-NL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en   0,36 mol Br</a:t>
                </a:r>
                <a:r>
                  <a:rPr lang="nl-NL" altLang="nl-NL" sz="28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</a:p>
              <a:p>
                <a:pPr eaLnBrk="1" hangingPunct="1">
                  <a:spcAft>
                    <a:spcPts val="1200"/>
                  </a:spcAft>
                </a:pPr>
                <a:endParaRPr lang="nl-NL" altLang="nl-NL" sz="800" dirty="0">
                  <a:solidFill>
                    <a:schemeClr val="bg1"/>
                  </a:solidFill>
                  <a:sym typeface="Wingdings" panose="05000000000000000000" pitchFamily="2" charset="2"/>
                </a:endParaRPr>
              </a:p>
              <a:p>
                <a:pPr eaLnBrk="1" hangingPunct="1">
                  <a:spcAft>
                    <a:spcPts val="1200"/>
                  </a:spcAft>
                </a:pPr>
                <a:r>
                  <a:rPr lang="nl-NL" altLang="nl-NL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Een 0,12 M </a:t>
                </a:r>
                <a:r>
                  <a:rPr lang="nl-NL" altLang="nl-NL" sz="2800" dirty="0">
                    <a:solidFill>
                      <a:schemeClr val="bg1"/>
                    </a:solidFill>
                  </a:rPr>
                  <a:t>AlBr</a:t>
                </a:r>
                <a:r>
                  <a:rPr lang="nl-NL" altLang="nl-NL" sz="2800" baseline="-25000" dirty="0">
                    <a:solidFill>
                      <a:schemeClr val="bg1"/>
                    </a:solidFill>
                  </a:rPr>
                  <a:t>3</a:t>
                </a:r>
                <a:r>
                  <a:rPr lang="nl-NL" altLang="nl-NL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-oplossing: </a:t>
                </a:r>
              </a:p>
              <a:p>
                <a:pPr eaLnBrk="1" hangingPunct="1"/>
                <a:r>
                  <a:rPr lang="nl-NL" altLang="nl-NL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[Al</a:t>
                </a:r>
                <a:r>
                  <a:rPr lang="nl-NL" altLang="nl-NL" sz="28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3+</a:t>
                </a:r>
                <a:r>
                  <a:rPr lang="nl-NL" altLang="nl-NL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] = 0,12 mol/L    en    [Br</a:t>
                </a:r>
                <a:r>
                  <a:rPr lang="nl-NL" altLang="nl-NL" sz="28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  <a:r>
                  <a:rPr lang="nl-NL" altLang="nl-NL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] = 0,36 mol/L</a:t>
                </a:r>
                <a:endParaRPr lang="nl-NL" altLang="nl-N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46" name="Ondertitel 2">
                <a:extLst>
                  <a:ext uri="{FF2B5EF4-FFF2-40B4-BE49-F238E27FC236}">
                    <a16:creationId xmlns:a16="http://schemas.microsoft.com/office/drawing/2014/main" id="{56DF9B84-5EC1-461E-97EC-2725D6ED2B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288" y="3357563"/>
                <a:ext cx="8424862" cy="3240087"/>
              </a:xfrm>
              <a:blipFill>
                <a:blip r:embed="rId2"/>
                <a:stretch>
                  <a:fillRect t="-1883" b="-33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2">
            <a:extLst>
              <a:ext uri="{FF2B5EF4-FFF2-40B4-BE49-F238E27FC236}">
                <a16:creationId xmlns:a16="http://schemas.microsoft.com/office/drawing/2014/main" id="{50072E99-AFAF-4A9E-9B29-4A849D6A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" b="63788"/>
          <a:stretch>
            <a:fillRect/>
          </a:stretch>
        </p:blipFill>
        <p:spPr bwMode="auto">
          <a:xfrm>
            <a:off x="395288" y="-52651"/>
            <a:ext cx="8424863" cy="338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B70A756C-AE0E-46CC-B9D6-3679F290BA42}"/>
                  </a:ext>
                </a:extLst>
              </p:cNvPr>
              <p:cNvSpPr/>
              <p:nvPr/>
            </p:nvSpPr>
            <p:spPr>
              <a:xfrm>
                <a:off x="3419872" y="1412776"/>
                <a:ext cx="1152128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nl-N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B70A756C-AE0E-46CC-B9D6-3679F290B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412776"/>
                <a:ext cx="1152128" cy="720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186266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Ondertitel 2">
                <a:extLst>
                  <a:ext uri="{FF2B5EF4-FFF2-40B4-BE49-F238E27FC236}">
                    <a16:creationId xmlns:a16="http://schemas.microsoft.com/office/drawing/2014/main" id="{56DF9B84-5EC1-461E-97EC-2725D6ED2BB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288" y="3357563"/>
                <a:ext cx="8424862" cy="3240087"/>
              </a:xfrm>
            </p:spPr>
            <p:txBody>
              <a:bodyPr>
                <a:normAutofit/>
              </a:bodyPr>
              <a:lstStyle/>
              <a:p>
                <a:pPr algn="l" eaLnBrk="1" hangingPunct="1"/>
                <a:r>
                  <a:rPr lang="nl-NL" altLang="nl-NL" sz="2800" dirty="0">
                    <a:solidFill>
                      <a:schemeClr val="tx1"/>
                    </a:solidFill>
                  </a:rPr>
                  <a:t>                            AlBr</a:t>
                </a:r>
                <a:r>
                  <a:rPr lang="nl-NL" altLang="nl-NL" sz="2800" baseline="-25000" dirty="0">
                    <a:solidFill>
                      <a:schemeClr val="tx1"/>
                    </a:solidFill>
                  </a:rPr>
                  <a:t>3      </a:t>
                </a:r>
                <a14:m>
                  <m:oMath xmlns:m="http://schemas.openxmlformats.org/officeDocument/2006/math">
                    <m:r>
                      <a:rPr lang="nl-NL" altLang="nl-NL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   Al</a:t>
                </a:r>
                <a:r>
                  <a:rPr lang="nl-NL" altLang="nl-NL" sz="2800" baseline="30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3+   </a:t>
                </a:r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+  3Br</a:t>
                </a:r>
                <a:r>
                  <a:rPr lang="nl-NL" altLang="nl-NL" sz="2800" baseline="30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-</a:t>
                </a:r>
              </a:p>
              <a:p>
                <a:pPr algn="l" eaLnBrk="1" hangingPunct="1"/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               </a:t>
                </a:r>
                <a:r>
                  <a:rPr lang="nl-NL" altLang="nl-NL" sz="28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mol </a:t>
                </a:r>
                <a:r>
                  <a:rPr lang="nl-NL" altLang="nl-NL" sz="2800" dirty="0">
                    <a:solidFill>
                      <a:schemeClr val="tx1"/>
                    </a:solidFill>
                  </a:rPr>
                  <a:t>AlBr</a:t>
                </a:r>
                <a:r>
                  <a:rPr lang="nl-NL" altLang="nl-NL" sz="2800" baseline="-25000" dirty="0">
                    <a:solidFill>
                      <a:schemeClr val="tx1"/>
                    </a:solidFill>
                  </a:rPr>
                  <a:t>3      </a:t>
                </a:r>
                <a14:m>
                  <m:oMath xmlns:m="http://schemas.openxmlformats.org/officeDocument/2006/math">
                    <m:r>
                      <a:rPr lang="nl-NL" altLang="nl-NL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 </a:t>
                </a:r>
                <a:r>
                  <a:rPr lang="nl-NL" altLang="nl-NL" sz="28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mol Al</a:t>
                </a:r>
                <a:r>
                  <a:rPr lang="nl-NL" altLang="nl-NL" sz="2800" baseline="30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3+ </a:t>
                </a:r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en  </a:t>
                </a:r>
                <a:r>
                  <a:rPr lang="nl-NL" altLang="nl-NL" sz="28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mol Br</a:t>
                </a:r>
                <a:r>
                  <a:rPr lang="nl-NL" altLang="nl-NL" sz="2800" baseline="30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-</a:t>
                </a:r>
                <a:endParaRPr lang="nl-NL" altLang="nl-NL" sz="28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eaLnBrk="1" hangingPunct="1">
                  <a:spcAft>
                    <a:spcPts val="1200"/>
                  </a:spcAft>
                </a:pPr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         </a:t>
                </a:r>
                <a:r>
                  <a:rPr lang="nl-NL" altLang="nl-NL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0,12 mol </a:t>
                </a:r>
                <a:r>
                  <a:rPr lang="nl-NL" altLang="nl-NL" sz="2800" dirty="0">
                    <a:solidFill>
                      <a:schemeClr val="bg1"/>
                    </a:solidFill>
                  </a:rPr>
                  <a:t>AlBr</a:t>
                </a:r>
                <a:r>
                  <a:rPr lang="nl-NL" altLang="nl-NL" sz="2800" baseline="-25000" dirty="0">
                    <a:solidFill>
                      <a:schemeClr val="bg1"/>
                    </a:solidFill>
                  </a:rPr>
                  <a:t>3     </a:t>
                </a:r>
                <a14:m>
                  <m:oMath xmlns:m="http://schemas.openxmlformats.org/officeDocument/2006/math">
                    <m:r>
                      <a:rPr lang="nl-NL" altLang="nl-NL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nl-NL" altLang="nl-NL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 0,12 mol Al</a:t>
                </a:r>
                <a:r>
                  <a:rPr lang="nl-NL" altLang="nl-NL" sz="28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3+   </a:t>
                </a:r>
                <a:r>
                  <a:rPr lang="nl-NL" altLang="nl-NL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en   0,36 mol Br</a:t>
                </a:r>
                <a:r>
                  <a:rPr lang="nl-NL" altLang="nl-NL" sz="28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</a:p>
              <a:p>
                <a:pPr eaLnBrk="1" hangingPunct="1">
                  <a:spcAft>
                    <a:spcPts val="1200"/>
                  </a:spcAft>
                </a:pPr>
                <a:endParaRPr lang="nl-NL" altLang="nl-NL" sz="800" dirty="0">
                  <a:solidFill>
                    <a:schemeClr val="bg1"/>
                  </a:solidFill>
                  <a:sym typeface="Wingdings" panose="05000000000000000000" pitchFamily="2" charset="2"/>
                </a:endParaRPr>
              </a:p>
              <a:p>
                <a:pPr eaLnBrk="1" hangingPunct="1">
                  <a:spcAft>
                    <a:spcPts val="1200"/>
                  </a:spcAft>
                </a:pPr>
                <a:r>
                  <a:rPr lang="nl-NL" altLang="nl-NL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Een 0,12 M </a:t>
                </a:r>
                <a:r>
                  <a:rPr lang="nl-NL" altLang="nl-NL" sz="2800" dirty="0">
                    <a:solidFill>
                      <a:schemeClr val="bg1"/>
                    </a:solidFill>
                  </a:rPr>
                  <a:t>AlBr</a:t>
                </a:r>
                <a:r>
                  <a:rPr lang="nl-NL" altLang="nl-NL" sz="2800" baseline="-25000" dirty="0">
                    <a:solidFill>
                      <a:schemeClr val="bg1"/>
                    </a:solidFill>
                  </a:rPr>
                  <a:t>3</a:t>
                </a:r>
                <a:r>
                  <a:rPr lang="nl-NL" altLang="nl-NL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-oplossing: </a:t>
                </a:r>
              </a:p>
              <a:p>
                <a:pPr eaLnBrk="1" hangingPunct="1"/>
                <a:r>
                  <a:rPr lang="nl-NL" altLang="nl-NL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[Al</a:t>
                </a:r>
                <a:r>
                  <a:rPr lang="nl-NL" altLang="nl-NL" sz="28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3+</a:t>
                </a:r>
                <a:r>
                  <a:rPr lang="nl-NL" altLang="nl-NL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] = 0,12 mol/L    en    [Br</a:t>
                </a:r>
                <a:r>
                  <a:rPr lang="nl-NL" altLang="nl-NL" sz="28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  <a:r>
                  <a:rPr lang="nl-NL" altLang="nl-NL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] = 0,36 mol/L</a:t>
                </a:r>
                <a:endParaRPr lang="nl-NL" altLang="nl-N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46" name="Ondertitel 2">
                <a:extLst>
                  <a:ext uri="{FF2B5EF4-FFF2-40B4-BE49-F238E27FC236}">
                    <a16:creationId xmlns:a16="http://schemas.microsoft.com/office/drawing/2014/main" id="{56DF9B84-5EC1-461E-97EC-2725D6ED2B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288" y="3357563"/>
                <a:ext cx="8424862" cy="3240087"/>
              </a:xfrm>
              <a:blipFill>
                <a:blip r:embed="rId2"/>
                <a:stretch>
                  <a:fillRect t="-1883" b="-33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2">
            <a:extLst>
              <a:ext uri="{FF2B5EF4-FFF2-40B4-BE49-F238E27FC236}">
                <a16:creationId xmlns:a16="http://schemas.microsoft.com/office/drawing/2014/main" id="{50072E99-AFAF-4A9E-9B29-4A849D6A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" b="63788"/>
          <a:stretch>
            <a:fillRect/>
          </a:stretch>
        </p:blipFill>
        <p:spPr bwMode="auto">
          <a:xfrm>
            <a:off x="395288" y="-52651"/>
            <a:ext cx="8424863" cy="338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hoek 4">
                <a:extLst>
                  <a:ext uri="{FF2B5EF4-FFF2-40B4-BE49-F238E27FC236}">
                    <a16:creationId xmlns:a16="http://schemas.microsoft.com/office/drawing/2014/main" id="{86FD4C35-D542-4A29-9EDC-B646D6C34273}"/>
                  </a:ext>
                </a:extLst>
              </p:cNvPr>
              <p:cNvSpPr/>
              <p:nvPr/>
            </p:nvSpPr>
            <p:spPr>
              <a:xfrm>
                <a:off x="3419872" y="1412776"/>
                <a:ext cx="1152128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nl-N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hthoek 4">
                <a:extLst>
                  <a:ext uri="{FF2B5EF4-FFF2-40B4-BE49-F238E27FC236}">
                    <a16:creationId xmlns:a16="http://schemas.microsoft.com/office/drawing/2014/main" id="{86FD4C35-D542-4A29-9EDC-B646D6C34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412776"/>
                <a:ext cx="1152128" cy="720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342861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Ondertitel 2">
                <a:extLst>
                  <a:ext uri="{FF2B5EF4-FFF2-40B4-BE49-F238E27FC236}">
                    <a16:creationId xmlns:a16="http://schemas.microsoft.com/office/drawing/2014/main" id="{56DF9B84-5EC1-461E-97EC-2725D6ED2BB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288" y="3357563"/>
                <a:ext cx="8424862" cy="3240087"/>
              </a:xfrm>
            </p:spPr>
            <p:txBody>
              <a:bodyPr>
                <a:normAutofit/>
              </a:bodyPr>
              <a:lstStyle/>
              <a:p>
                <a:pPr algn="l" eaLnBrk="1" hangingPunct="1"/>
                <a:r>
                  <a:rPr lang="nl-NL" altLang="nl-NL" sz="2800" dirty="0">
                    <a:solidFill>
                      <a:schemeClr val="tx1"/>
                    </a:solidFill>
                  </a:rPr>
                  <a:t>                            AlBr</a:t>
                </a:r>
                <a:r>
                  <a:rPr lang="nl-NL" altLang="nl-NL" sz="2800" baseline="-25000" dirty="0">
                    <a:solidFill>
                      <a:schemeClr val="tx1"/>
                    </a:solidFill>
                  </a:rPr>
                  <a:t>3      </a:t>
                </a:r>
                <a14:m>
                  <m:oMath xmlns:m="http://schemas.openxmlformats.org/officeDocument/2006/math">
                    <m:r>
                      <a:rPr lang="nl-NL" altLang="nl-NL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   Al</a:t>
                </a:r>
                <a:r>
                  <a:rPr lang="nl-NL" altLang="nl-NL" sz="2800" baseline="30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3+   </a:t>
                </a:r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+  3Br</a:t>
                </a:r>
                <a:r>
                  <a:rPr lang="nl-NL" altLang="nl-NL" sz="2800" baseline="30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-</a:t>
                </a:r>
              </a:p>
              <a:p>
                <a:pPr algn="l" eaLnBrk="1" hangingPunct="1"/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               1 mol </a:t>
                </a:r>
                <a:r>
                  <a:rPr lang="nl-NL" altLang="nl-NL" sz="2800" dirty="0">
                    <a:solidFill>
                      <a:schemeClr val="tx1"/>
                    </a:solidFill>
                  </a:rPr>
                  <a:t>AlBr</a:t>
                </a:r>
                <a:r>
                  <a:rPr lang="nl-NL" altLang="nl-NL" sz="2800" baseline="-25000" dirty="0">
                    <a:solidFill>
                      <a:schemeClr val="tx1"/>
                    </a:solidFill>
                  </a:rPr>
                  <a:t>3      </a:t>
                </a:r>
                <a14:m>
                  <m:oMath xmlns:m="http://schemas.openxmlformats.org/officeDocument/2006/math">
                    <m:r>
                      <a:rPr lang="nl-NL" altLang="nl-NL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 1 mol Al</a:t>
                </a:r>
                <a:r>
                  <a:rPr lang="nl-NL" altLang="nl-NL" sz="2800" baseline="30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3+ </a:t>
                </a:r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en  3 mol Br</a:t>
                </a:r>
                <a:r>
                  <a:rPr lang="nl-NL" altLang="nl-NL" sz="2800" baseline="30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-</a:t>
                </a:r>
                <a:endParaRPr lang="nl-NL" altLang="nl-NL" sz="28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eaLnBrk="1" hangingPunct="1">
                  <a:spcAft>
                    <a:spcPts val="1200"/>
                  </a:spcAft>
                </a:pPr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         </a:t>
                </a:r>
                <a:r>
                  <a:rPr lang="nl-NL" altLang="nl-NL" sz="28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0,12 </a:t>
                </a:r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mol </a:t>
                </a:r>
                <a:r>
                  <a:rPr lang="nl-NL" altLang="nl-NL" sz="2800" dirty="0">
                    <a:solidFill>
                      <a:schemeClr val="tx1"/>
                    </a:solidFill>
                  </a:rPr>
                  <a:t>AlBr</a:t>
                </a:r>
                <a:r>
                  <a:rPr lang="nl-NL" altLang="nl-NL" sz="2800" baseline="-25000" dirty="0">
                    <a:solidFill>
                      <a:schemeClr val="tx1"/>
                    </a:solidFill>
                  </a:rPr>
                  <a:t>3     </a:t>
                </a:r>
                <a14:m>
                  <m:oMath xmlns:m="http://schemas.openxmlformats.org/officeDocument/2006/math">
                    <m:r>
                      <a:rPr lang="nl-NL" altLang="nl-NL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</a:t>
                </a:r>
                <a:r>
                  <a:rPr lang="nl-NL" altLang="nl-NL" sz="28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0,12</a:t>
                </a:r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mol Al</a:t>
                </a:r>
                <a:r>
                  <a:rPr lang="nl-NL" altLang="nl-NL" sz="2800" baseline="30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3+   </a:t>
                </a:r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en   </a:t>
                </a:r>
                <a:r>
                  <a:rPr lang="nl-NL" altLang="nl-NL" sz="28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0,36</a:t>
                </a:r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mol Br</a:t>
                </a:r>
                <a:r>
                  <a:rPr lang="nl-NL" altLang="nl-NL" sz="2800" baseline="30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-</a:t>
                </a:r>
              </a:p>
              <a:p>
                <a:pPr eaLnBrk="1" hangingPunct="1">
                  <a:spcAft>
                    <a:spcPts val="1200"/>
                  </a:spcAft>
                </a:pPr>
                <a:endParaRPr lang="nl-NL" altLang="nl-NL" sz="8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eaLnBrk="1" hangingPunct="1">
                  <a:spcAft>
                    <a:spcPts val="1200"/>
                  </a:spcAft>
                </a:pPr>
                <a:r>
                  <a:rPr lang="nl-NL" altLang="nl-NL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Een 0,12 M </a:t>
                </a:r>
                <a:r>
                  <a:rPr lang="nl-NL" altLang="nl-NL" sz="2800" dirty="0">
                    <a:solidFill>
                      <a:schemeClr val="bg1"/>
                    </a:solidFill>
                  </a:rPr>
                  <a:t>AlBr</a:t>
                </a:r>
                <a:r>
                  <a:rPr lang="nl-NL" altLang="nl-NL" sz="2800" baseline="-25000" dirty="0">
                    <a:solidFill>
                      <a:schemeClr val="bg1"/>
                    </a:solidFill>
                  </a:rPr>
                  <a:t>3</a:t>
                </a:r>
                <a:r>
                  <a:rPr lang="nl-NL" altLang="nl-NL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-oplossing: </a:t>
                </a:r>
              </a:p>
              <a:p>
                <a:pPr eaLnBrk="1" hangingPunct="1"/>
                <a:r>
                  <a:rPr lang="nl-NL" altLang="nl-NL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[Al</a:t>
                </a:r>
                <a:r>
                  <a:rPr lang="nl-NL" altLang="nl-NL" sz="28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3+</a:t>
                </a:r>
                <a:r>
                  <a:rPr lang="nl-NL" altLang="nl-NL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] = 0,12 mol/L    en    [Br</a:t>
                </a:r>
                <a:r>
                  <a:rPr lang="nl-NL" altLang="nl-NL" sz="28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  <a:r>
                  <a:rPr lang="nl-NL" altLang="nl-NL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] = 0,36 mol/L</a:t>
                </a:r>
                <a:endParaRPr lang="nl-NL" altLang="nl-N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46" name="Ondertitel 2">
                <a:extLst>
                  <a:ext uri="{FF2B5EF4-FFF2-40B4-BE49-F238E27FC236}">
                    <a16:creationId xmlns:a16="http://schemas.microsoft.com/office/drawing/2014/main" id="{56DF9B84-5EC1-461E-97EC-2725D6ED2B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288" y="3357563"/>
                <a:ext cx="8424862" cy="3240087"/>
              </a:xfrm>
              <a:blipFill>
                <a:blip r:embed="rId2"/>
                <a:stretch>
                  <a:fillRect t="-1883" b="-33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2">
            <a:extLst>
              <a:ext uri="{FF2B5EF4-FFF2-40B4-BE49-F238E27FC236}">
                <a16:creationId xmlns:a16="http://schemas.microsoft.com/office/drawing/2014/main" id="{50072E99-AFAF-4A9E-9B29-4A849D6A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" b="63788"/>
          <a:stretch>
            <a:fillRect/>
          </a:stretch>
        </p:blipFill>
        <p:spPr bwMode="auto">
          <a:xfrm>
            <a:off x="395288" y="-52651"/>
            <a:ext cx="8424863" cy="338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hoek 4">
                <a:extLst>
                  <a:ext uri="{FF2B5EF4-FFF2-40B4-BE49-F238E27FC236}">
                    <a16:creationId xmlns:a16="http://schemas.microsoft.com/office/drawing/2014/main" id="{8D83E6E5-FF4C-41C0-87BE-13646E0DF4E8}"/>
                  </a:ext>
                </a:extLst>
              </p:cNvPr>
              <p:cNvSpPr/>
              <p:nvPr/>
            </p:nvSpPr>
            <p:spPr>
              <a:xfrm>
                <a:off x="3419872" y="1412776"/>
                <a:ext cx="1152128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nl-N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hthoek 4">
                <a:extLst>
                  <a:ext uri="{FF2B5EF4-FFF2-40B4-BE49-F238E27FC236}">
                    <a16:creationId xmlns:a16="http://schemas.microsoft.com/office/drawing/2014/main" id="{8D83E6E5-FF4C-41C0-87BE-13646E0DF4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412776"/>
                <a:ext cx="1152128" cy="720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637507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Ondertitel 2">
                <a:extLst>
                  <a:ext uri="{FF2B5EF4-FFF2-40B4-BE49-F238E27FC236}">
                    <a16:creationId xmlns:a16="http://schemas.microsoft.com/office/drawing/2014/main" id="{56DF9B84-5EC1-461E-97EC-2725D6ED2BB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288" y="3357563"/>
                <a:ext cx="8424862" cy="3240087"/>
              </a:xfrm>
            </p:spPr>
            <p:txBody>
              <a:bodyPr>
                <a:normAutofit/>
              </a:bodyPr>
              <a:lstStyle/>
              <a:p>
                <a:pPr algn="l" eaLnBrk="1" hangingPunct="1"/>
                <a:r>
                  <a:rPr lang="nl-NL" altLang="nl-NL" sz="2800" dirty="0">
                    <a:solidFill>
                      <a:schemeClr val="tx1"/>
                    </a:solidFill>
                  </a:rPr>
                  <a:t>                            AlBr</a:t>
                </a:r>
                <a:r>
                  <a:rPr lang="nl-NL" altLang="nl-NL" sz="2800" baseline="-25000" dirty="0">
                    <a:solidFill>
                      <a:schemeClr val="tx1"/>
                    </a:solidFill>
                  </a:rPr>
                  <a:t>3      </a:t>
                </a:r>
                <a14:m>
                  <m:oMath xmlns:m="http://schemas.openxmlformats.org/officeDocument/2006/math">
                    <m:r>
                      <a:rPr lang="nl-NL" altLang="nl-NL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   Al</a:t>
                </a:r>
                <a:r>
                  <a:rPr lang="nl-NL" altLang="nl-NL" sz="2800" baseline="30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3+   </a:t>
                </a:r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+  3Br</a:t>
                </a:r>
                <a:r>
                  <a:rPr lang="nl-NL" altLang="nl-NL" sz="2800" baseline="30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-</a:t>
                </a:r>
              </a:p>
              <a:p>
                <a:pPr algn="l" eaLnBrk="1" hangingPunct="1"/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               1 mol </a:t>
                </a:r>
                <a:r>
                  <a:rPr lang="nl-NL" altLang="nl-NL" sz="2800" dirty="0">
                    <a:solidFill>
                      <a:schemeClr val="tx1"/>
                    </a:solidFill>
                  </a:rPr>
                  <a:t>AlBr</a:t>
                </a:r>
                <a:r>
                  <a:rPr lang="nl-NL" altLang="nl-NL" sz="2800" baseline="-25000" dirty="0">
                    <a:solidFill>
                      <a:schemeClr val="tx1"/>
                    </a:solidFill>
                  </a:rPr>
                  <a:t>3      </a:t>
                </a:r>
                <a14:m>
                  <m:oMath xmlns:m="http://schemas.openxmlformats.org/officeDocument/2006/math">
                    <m:r>
                      <a:rPr lang="nl-NL" altLang="nl-NL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 1 mol Al</a:t>
                </a:r>
                <a:r>
                  <a:rPr lang="nl-NL" altLang="nl-NL" sz="2800" baseline="30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3+ </a:t>
                </a:r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en  3 mol Br</a:t>
                </a:r>
                <a:r>
                  <a:rPr lang="nl-NL" altLang="nl-NL" sz="2800" baseline="30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-</a:t>
                </a:r>
                <a:endParaRPr lang="nl-NL" altLang="nl-NL" sz="28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eaLnBrk="1" hangingPunct="1">
                  <a:spcAft>
                    <a:spcPts val="1200"/>
                  </a:spcAft>
                </a:pPr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         0,12 mol </a:t>
                </a:r>
                <a:r>
                  <a:rPr lang="nl-NL" altLang="nl-NL" sz="2800" dirty="0">
                    <a:solidFill>
                      <a:schemeClr val="tx1"/>
                    </a:solidFill>
                  </a:rPr>
                  <a:t>AlBr</a:t>
                </a:r>
                <a:r>
                  <a:rPr lang="nl-NL" altLang="nl-NL" sz="2800" baseline="-25000" dirty="0">
                    <a:solidFill>
                      <a:schemeClr val="tx1"/>
                    </a:solidFill>
                  </a:rPr>
                  <a:t>3     </a:t>
                </a:r>
                <a14:m>
                  <m:oMath xmlns:m="http://schemas.openxmlformats.org/officeDocument/2006/math">
                    <m:r>
                      <a:rPr lang="nl-NL" altLang="nl-NL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0,12 mol Al</a:t>
                </a:r>
                <a:r>
                  <a:rPr lang="nl-NL" altLang="nl-NL" sz="2800" baseline="30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3+   </a:t>
                </a:r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en   0,36 mol Br</a:t>
                </a:r>
                <a:r>
                  <a:rPr lang="nl-NL" altLang="nl-NL" sz="2800" baseline="30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-</a:t>
                </a:r>
              </a:p>
              <a:p>
                <a:pPr eaLnBrk="1" hangingPunct="1">
                  <a:spcAft>
                    <a:spcPts val="1200"/>
                  </a:spcAft>
                </a:pPr>
                <a:endParaRPr lang="nl-NL" altLang="nl-NL" sz="8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eaLnBrk="1" hangingPunct="1">
                  <a:spcAft>
                    <a:spcPts val="1200"/>
                  </a:spcAft>
                </a:pPr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Een </a:t>
                </a:r>
                <a:r>
                  <a:rPr lang="nl-NL" altLang="nl-NL" sz="28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0,12 M </a:t>
                </a:r>
                <a:r>
                  <a:rPr lang="nl-NL" altLang="nl-NL" sz="2800" dirty="0">
                    <a:solidFill>
                      <a:srgbClr val="FF0000"/>
                    </a:solidFill>
                  </a:rPr>
                  <a:t>AlBr</a:t>
                </a:r>
                <a:r>
                  <a:rPr lang="nl-NL" altLang="nl-NL" sz="2800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-oplossing: </a:t>
                </a:r>
              </a:p>
              <a:p>
                <a:pPr eaLnBrk="1" hangingPunct="1"/>
                <a:r>
                  <a:rPr lang="nl-NL" altLang="nl-NL" sz="28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[Al</a:t>
                </a:r>
                <a:r>
                  <a:rPr lang="nl-NL" altLang="nl-NL" sz="2800" baseline="30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3+</a:t>
                </a:r>
                <a:r>
                  <a:rPr lang="nl-NL" altLang="nl-NL" sz="28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] = 0,12 mol/L    </a:t>
                </a:r>
                <a:r>
                  <a:rPr lang="nl-NL" altLang="nl-NL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en    </a:t>
                </a:r>
                <a:r>
                  <a:rPr lang="nl-NL" altLang="nl-NL" sz="28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[Br</a:t>
                </a:r>
                <a:r>
                  <a:rPr lang="nl-NL" altLang="nl-NL" sz="2800" baseline="30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-</a:t>
                </a:r>
                <a:r>
                  <a:rPr lang="nl-NL" altLang="nl-NL" sz="28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] = 0,36 mol/L</a:t>
                </a:r>
                <a:endParaRPr lang="nl-NL" altLang="nl-NL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46" name="Ondertitel 2">
                <a:extLst>
                  <a:ext uri="{FF2B5EF4-FFF2-40B4-BE49-F238E27FC236}">
                    <a16:creationId xmlns:a16="http://schemas.microsoft.com/office/drawing/2014/main" id="{56DF9B84-5EC1-461E-97EC-2725D6ED2B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288" y="3357563"/>
                <a:ext cx="8424862" cy="3240087"/>
              </a:xfrm>
              <a:blipFill>
                <a:blip r:embed="rId2"/>
                <a:stretch>
                  <a:fillRect t="-1883" b="-33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2">
            <a:extLst>
              <a:ext uri="{FF2B5EF4-FFF2-40B4-BE49-F238E27FC236}">
                <a16:creationId xmlns:a16="http://schemas.microsoft.com/office/drawing/2014/main" id="{50072E99-AFAF-4A9E-9B29-4A849D6A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" b="63788"/>
          <a:stretch>
            <a:fillRect/>
          </a:stretch>
        </p:blipFill>
        <p:spPr bwMode="auto">
          <a:xfrm>
            <a:off x="395288" y="-52651"/>
            <a:ext cx="8424863" cy="338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5AC30C0E-94AC-4E7E-ACBF-A64E7F2758F5}"/>
                  </a:ext>
                </a:extLst>
              </p:cNvPr>
              <p:cNvSpPr/>
              <p:nvPr/>
            </p:nvSpPr>
            <p:spPr>
              <a:xfrm>
                <a:off x="3419872" y="1412776"/>
                <a:ext cx="1152128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nl-N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5AC30C0E-94AC-4E7E-ACBF-A64E7F2758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412776"/>
                <a:ext cx="1152128" cy="720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360962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C31E86F-A97C-F622-C4D0-34CFBB796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0" t="12600" r="33463" b="62201"/>
          <a:stretch/>
        </p:blipFill>
        <p:spPr>
          <a:xfrm>
            <a:off x="671567" y="908720"/>
            <a:ext cx="754483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3101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68952" cy="64807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nl-NL" sz="4200" b="1" dirty="0">
                <a:solidFill>
                  <a:schemeClr val="tx1"/>
                </a:solidFill>
              </a:rPr>
              <a:t>Rekenen aan reacties.</a:t>
            </a:r>
          </a:p>
          <a:p>
            <a:pPr algn="l"/>
            <a:endParaRPr lang="nl-NL" sz="1200" dirty="0">
              <a:solidFill>
                <a:schemeClr val="tx1"/>
              </a:solidFill>
            </a:endParaRPr>
          </a:p>
          <a:p>
            <a:pPr algn="l"/>
            <a:r>
              <a:rPr lang="nl-NL" dirty="0">
                <a:solidFill>
                  <a:schemeClr val="tx1"/>
                </a:solidFill>
              </a:rPr>
              <a:t>Bijvoorbeeld: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Hoeveel gram chloor is er nodig om 37,8 gram aluminiumchloride te maken.</a:t>
            </a:r>
          </a:p>
          <a:p>
            <a:pPr algn="l"/>
            <a:endParaRPr lang="nl-NL" dirty="0">
              <a:solidFill>
                <a:schemeClr val="tx1"/>
              </a:solidFill>
            </a:endParaRPr>
          </a:p>
          <a:p>
            <a:pPr algn="l"/>
            <a:endParaRPr lang="nl-NL" dirty="0">
              <a:solidFill>
                <a:schemeClr val="tx1"/>
              </a:solidFill>
            </a:endParaRPr>
          </a:p>
          <a:p>
            <a:pPr algn="l"/>
            <a:r>
              <a:rPr lang="nl-NL" dirty="0">
                <a:solidFill>
                  <a:schemeClr val="tx1"/>
                </a:solidFill>
              </a:rPr>
              <a:t>stap 1: 	Reactievergelijking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stap 2: 	Wat is gegeven, wat wordt gevraagd?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stap 3: 	Molverhouding </a:t>
            </a:r>
          </a:p>
          <a:p>
            <a:pPr algn="l"/>
            <a:r>
              <a:rPr lang="nl-NL" dirty="0">
                <a:solidFill>
                  <a:srgbClr val="FF0000"/>
                </a:solidFill>
              </a:rPr>
              <a:t>stap 4: </a:t>
            </a:r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 dirty="0">
                <a:solidFill>
                  <a:srgbClr val="FF0000"/>
                </a:solidFill>
              </a:rPr>
              <a:t>Gegeven omrekenen in mol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5: 	hoeveel mol gevraagde stof?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6: 	reken om naar de gevraagde eenheid</a:t>
            </a:r>
          </a:p>
          <a:p>
            <a:pPr algn="l"/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603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68952" cy="64807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nl-NL" sz="4200" b="1" dirty="0">
                <a:solidFill>
                  <a:schemeClr val="tx1"/>
                </a:solidFill>
              </a:rPr>
              <a:t>Rekenen aan reacties.</a:t>
            </a:r>
          </a:p>
          <a:p>
            <a:pPr algn="l"/>
            <a:endParaRPr lang="nl-NL" sz="1200" dirty="0">
              <a:solidFill>
                <a:schemeClr val="tx1"/>
              </a:solidFill>
            </a:endParaRPr>
          </a:p>
          <a:p>
            <a:pPr algn="l"/>
            <a:r>
              <a:rPr lang="nl-NL" dirty="0">
                <a:solidFill>
                  <a:schemeClr val="tx1"/>
                </a:solidFill>
              </a:rPr>
              <a:t>Bijvoorbeeld: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Hoeveel gram chloor is er nodig om 37,8 gram aluminiumchloride te maken.</a:t>
            </a:r>
          </a:p>
          <a:p>
            <a:pPr algn="l"/>
            <a:endParaRPr lang="nl-NL" dirty="0">
              <a:solidFill>
                <a:schemeClr val="tx1"/>
              </a:solidFill>
            </a:endParaRPr>
          </a:p>
          <a:p>
            <a:pPr algn="l"/>
            <a:endParaRPr lang="nl-NL" dirty="0">
              <a:solidFill>
                <a:schemeClr val="tx1"/>
              </a:solidFill>
            </a:endParaRPr>
          </a:p>
          <a:p>
            <a:pPr algn="l"/>
            <a:r>
              <a:rPr lang="nl-NL" dirty="0">
                <a:solidFill>
                  <a:schemeClr val="tx1"/>
                </a:solidFill>
              </a:rPr>
              <a:t>stap 1: 	Reactievergelijking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stap 2: 	Wat is gegeven, wat wordt gevraagd?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stap 3: 	Molverhouding 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stap 4: 	Gegeven omrekenen in mol</a:t>
            </a:r>
          </a:p>
          <a:p>
            <a:pPr algn="l"/>
            <a:r>
              <a:rPr lang="nl-NL" dirty="0">
                <a:solidFill>
                  <a:srgbClr val="FF0000"/>
                </a:solidFill>
              </a:rPr>
              <a:t>stap 5:</a:t>
            </a:r>
            <a:r>
              <a:rPr lang="nl-NL" dirty="0">
                <a:solidFill>
                  <a:schemeClr val="tx1"/>
                </a:solidFill>
              </a:rPr>
              <a:t> 	</a:t>
            </a:r>
            <a:r>
              <a:rPr lang="nl-NL" dirty="0">
                <a:solidFill>
                  <a:srgbClr val="FF0000"/>
                </a:solidFill>
              </a:rPr>
              <a:t>Hoeveel mol gevraagde stof?</a:t>
            </a:r>
          </a:p>
          <a:p>
            <a:pPr algn="l"/>
            <a:r>
              <a:rPr lang="nl-NL" dirty="0">
                <a:solidFill>
                  <a:schemeClr val="bg1"/>
                </a:solidFill>
              </a:rPr>
              <a:t>stap 6: 	reken om naar de gevraagde eenheid</a:t>
            </a:r>
          </a:p>
          <a:p>
            <a:pPr algn="l"/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487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68952" cy="64807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nl-NL" sz="4200" b="1" dirty="0">
                <a:solidFill>
                  <a:schemeClr val="tx1"/>
                </a:solidFill>
              </a:rPr>
              <a:t>Rekenen aan reacties.</a:t>
            </a:r>
          </a:p>
          <a:p>
            <a:pPr algn="l"/>
            <a:endParaRPr lang="nl-NL" sz="1200" dirty="0">
              <a:solidFill>
                <a:schemeClr val="tx1"/>
              </a:solidFill>
            </a:endParaRPr>
          </a:p>
          <a:p>
            <a:pPr algn="l"/>
            <a:r>
              <a:rPr lang="nl-NL" dirty="0">
                <a:solidFill>
                  <a:schemeClr val="tx1"/>
                </a:solidFill>
              </a:rPr>
              <a:t>Bijvoorbeeld: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Hoeveel gram chloor is er nodig om 37,8 gram aluminiumchloride te maken.</a:t>
            </a:r>
          </a:p>
          <a:p>
            <a:pPr algn="l"/>
            <a:endParaRPr lang="nl-NL" dirty="0">
              <a:solidFill>
                <a:schemeClr val="tx1"/>
              </a:solidFill>
            </a:endParaRPr>
          </a:p>
          <a:p>
            <a:pPr algn="l"/>
            <a:endParaRPr lang="nl-NL" dirty="0">
              <a:solidFill>
                <a:schemeClr val="tx1"/>
              </a:solidFill>
            </a:endParaRPr>
          </a:p>
          <a:p>
            <a:pPr algn="l"/>
            <a:r>
              <a:rPr lang="nl-NL" dirty="0">
                <a:solidFill>
                  <a:schemeClr val="tx1"/>
                </a:solidFill>
              </a:rPr>
              <a:t>stap 1: 	Reactievergelijking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stap 2: 	Wat is gegeven, wat wordt gevraagd?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stap 3: 	Molverhouding 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stap 4: 	Gegeven omrekenen in mol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stap 5: 	Hoeveel mol gevraagde stof?</a:t>
            </a:r>
          </a:p>
          <a:p>
            <a:pPr algn="l"/>
            <a:r>
              <a:rPr lang="nl-NL" dirty="0">
                <a:solidFill>
                  <a:srgbClr val="FF0000"/>
                </a:solidFill>
              </a:rPr>
              <a:t>stap 6:</a:t>
            </a:r>
            <a:r>
              <a:rPr lang="nl-NL" dirty="0">
                <a:solidFill>
                  <a:schemeClr val="tx1"/>
                </a:solidFill>
              </a:rPr>
              <a:t> 	</a:t>
            </a:r>
            <a:r>
              <a:rPr lang="nl-NL" dirty="0">
                <a:solidFill>
                  <a:srgbClr val="FF0000"/>
                </a:solidFill>
              </a:rPr>
              <a:t>Reken om naar de gevraagde eenheid</a:t>
            </a:r>
          </a:p>
          <a:p>
            <a:pPr algn="l"/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9489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773387"/>
              </p:ext>
            </p:extLst>
          </p:nvPr>
        </p:nvGraphicFramePr>
        <p:xfrm>
          <a:off x="179512" y="692696"/>
          <a:ext cx="8856983" cy="571939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04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2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nl-NL" sz="1400" b="0" dirty="0"/>
                        <a:t>Stap 1: </a:t>
                      </a:r>
                      <a:r>
                        <a:rPr lang="nl-NL" sz="1400" b="0" baseline="0" dirty="0"/>
                        <a:t>  R</a:t>
                      </a:r>
                      <a:r>
                        <a:rPr lang="nl-NL" sz="1400" b="0" dirty="0"/>
                        <a:t>eactievergelijking</a:t>
                      </a:r>
                      <a:endParaRPr lang="nl-NL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nl-NL" sz="30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 </a:t>
                      </a:r>
                      <a:endParaRPr kumimoji="0" lang="nl-NL" sz="3000" b="0" u="none" strike="noStrike" kern="1200" cap="none" spc="0" normalizeH="0" baseline="-2500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87">
                <a:tc>
                  <a:txBody>
                    <a:bodyPr/>
                    <a:lstStyle/>
                    <a:p>
                      <a:r>
                        <a:rPr lang="nl-NL" sz="1400" dirty="0"/>
                        <a:t>Stap 2:   Gegeven, gevraagd?</a:t>
                      </a:r>
                      <a:endParaRPr lang="nl-N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                                 </a:t>
                      </a:r>
                      <a:endParaRPr lang="nl-NL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187">
                <a:tc>
                  <a:txBody>
                    <a:bodyPr/>
                    <a:lstStyle/>
                    <a:p>
                      <a:r>
                        <a:rPr lang="nl-NL" sz="1400" dirty="0"/>
                        <a:t>Stap</a:t>
                      </a:r>
                      <a:r>
                        <a:rPr lang="nl-NL" sz="1400" baseline="0" dirty="0"/>
                        <a:t> 3:   Molverhouding</a:t>
                      </a:r>
                      <a:endParaRPr lang="nl-NL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1882">
                <a:tc>
                  <a:txBody>
                    <a:bodyPr/>
                    <a:lstStyle/>
                    <a:p>
                      <a:pPr>
                        <a:tabLst>
                          <a:tab pos="625475" algn="l"/>
                        </a:tabLst>
                      </a:pPr>
                      <a:r>
                        <a:rPr lang="nl-NL" sz="1400" dirty="0"/>
                        <a:t>Stap 4:   Gegeven omrekenen       	in mol</a:t>
                      </a:r>
                    </a:p>
                    <a:p>
                      <a:endParaRPr lang="nl-N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                                                   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			      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				</a:t>
                      </a:r>
                      <a:endParaRPr lang="nl-NL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914">
                <a:tc>
                  <a:txBody>
                    <a:bodyPr/>
                    <a:lstStyle/>
                    <a:p>
                      <a:pPr>
                        <a:tabLst>
                          <a:tab pos="625475" algn="l"/>
                        </a:tabLst>
                      </a:pPr>
                      <a:r>
                        <a:rPr lang="nl-NL" sz="1400" dirty="0"/>
                        <a:t>Stap 5:   Hoeveel mol 	gevraagde stof?</a:t>
                      </a:r>
                    </a:p>
                    <a:p>
                      <a:endParaRPr lang="nl-NL" sz="1400" dirty="0"/>
                    </a:p>
                    <a:p>
                      <a:endParaRPr lang="nl-N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	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	</a:t>
                      </a:r>
                      <a:endParaRPr lang="nl-N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8153">
                <a:tc>
                  <a:txBody>
                    <a:bodyPr/>
                    <a:lstStyle/>
                    <a:p>
                      <a:pPr>
                        <a:tabLst>
                          <a:tab pos="625475" algn="l"/>
                        </a:tabLst>
                      </a:pPr>
                      <a:r>
                        <a:rPr lang="nl-NL" sz="1400" dirty="0"/>
                        <a:t>Stap 6:   Reken om naar de 	gevraagde eenheid</a:t>
                      </a:r>
                    </a:p>
                    <a:p>
                      <a:endParaRPr lang="nl-N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dirty="0"/>
                        <a:t>     	</a:t>
                      </a:r>
                      <a:endParaRPr kumimoji="0" lang="nl-NL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hthoek 7"/>
          <p:cNvSpPr/>
          <p:nvPr/>
        </p:nvSpPr>
        <p:spPr>
          <a:xfrm>
            <a:off x="35496" y="188640"/>
            <a:ext cx="9108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2200" dirty="0">
                <a:solidFill>
                  <a:prstClr val="black"/>
                </a:solidFill>
              </a:rPr>
              <a:t>   Hoeveel gram chloor is er nodig om 37,8 gram aluminiumchloride te maken.</a:t>
            </a:r>
          </a:p>
        </p:txBody>
      </p:sp>
    </p:spTree>
    <p:extLst>
      <p:ext uri="{BB962C8B-B14F-4D97-AF65-F5344CB8AC3E}">
        <p14:creationId xmlns:p14="http://schemas.microsoft.com/office/powerpoint/2010/main" val="18583013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2988</Words>
  <Application>Microsoft Office PowerPoint</Application>
  <PresentationFormat>Diavoorstelling (4:3)</PresentationFormat>
  <Paragraphs>555</Paragraphs>
  <Slides>55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Cambria Math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Wat is zwaarder een kilo piepschuim of een kilo goud?</vt:lpstr>
      <vt:lpstr>PowerPoint-presentatie</vt:lpstr>
      <vt:lpstr>PowerPoint-presentatie</vt:lpstr>
      <vt:lpstr>PowerPoint-presentatie</vt:lpstr>
      <vt:lpstr>PowerPoint-presentatie</vt:lpstr>
      <vt:lpstr>Vaste stoffen en vloeistoffen hebben een dichtheid van:  ± 1 gram per cm3   (mL) ± 1 kilogram per dm3   (L)</vt:lpstr>
      <vt:lpstr>PowerPoint-presentatie</vt:lpstr>
      <vt:lpstr>          Hoeveel gram is 12,0 mL alcohol?</vt:lpstr>
      <vt:lpstr>Hoeveel gram is 12,0 mL alcohol?</vt:lpstr>
      <vt:lpstr>Hoeveel gram is 12,0 mL alcohol?</vt:lpstr>
      <vt:lpstr>Hoeveel gram is 12,0 mL alcohol?</vt:lpstr>
      <vt:lpstr>Hoeveel gram is 12,0 mL alcohol?</vt:lpstr>
      <vt:lpstr>Hoeveel gram is 12,0 mL alcohol?</vt:lpstr>
      <vt:lpstr>Hoeveel gram is 12,0 mL alcohol?</vt:lpstr>
      <vt:lpstr>Hoeveel gram is 12,0 mL alcohol?</vt:lpstr>
      <vt:lpstr>Hoeveel gram is 12,0 mL alcohol?</vt:lpstr>
      <vt:lpstr>Hoeveel gram is 12,0 mL alcohol?</vt:lpstr>
      <vt:lpstr>Hoeveel gram is 12,0 mL alcohol?</vt:lpstr>
      <vt:lpstr>Hoeveel gram is 12,0 mL alcohol?</vt:lpstr>
      <vt:lpstr>Hoeveel gram is 12,0 mL alcohol?</vt:lpstr>
      <vt:lpstr>Hoeveel gram is 12,0 mL alcohol?</vt:lpstr>
      <vt:lpstr>Hoeveel gram is 12,0 mL alcohol?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</dc:creator>
  <cp:lastModifiedBy>Paul Boddeke</cp:lastModifiedBy>
  <cp:revision>35</cp:revision>
  <dcterms:created xsi:type="dcterms:W3CDTF">2012-09-05T18:58:26Z</dcterms:created>
  <dcterms:modified xsi:type="dcterms:W3CDTF">2023-02-13T13:57:39Z</dcterms:modified>
</cp:coreProperties>
</file>